
<file path=[Content_Types].xml><?xml version="1.0" encoding="utf-8"?>
<Types xmlns="http://schemas.openxmlformats.org/package/2006/content-types">
  <Default Extension="bin" ContentType="application/vnd.openxmlformats-officedocument.oleObject"/>
  <Default Extension="tmp"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3.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6.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8.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9.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0.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11.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12.xml" ContentType="application/vnd.openxmlformats-officedocument.presentationml.notesSlide+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3.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14.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5.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notesSlides/notesSlide16.xml" ContentType="application/vnd.openxmlformats-officedocument.presentationml.notesSlide+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 id="2147483688" r:id="rId3"/>
    <p:sldMasterId id="2147483712" r:id="rId4"/>
  </p:sldMasterIdLst>
  <p:notesMasterIdLst>
    <p:notesMasterId r:id="rId29"/>
  </p:notesMasterIdLst>
  <p:sldIdLst>
    <p:sldId id="259" r:id="rId5"/>
    <p:sldId id="263" r:id="rId6"/>
    <p:sldId id="274" r:id="rId7"/>
    <p:sldId id="264" r:id="rId8"/>
    <p:sldId id="267" r:id="rId9"/>
    <p:sldId id="275" r:id="rId10"/>
    <p:sldId id="277" r:id="rId11"/>
    <p:sldId id="282" r:id="rId12"/>
    <p:sldId id="278" r:id="rId13"/>
    <p:sldId id="279" r:id="rId14"/>
    <p:sldId id="280" r:id="rId15"/>
    <p:sldId id="281" r:id="rId16"/>
    <p:sldId id="270" r:id="rId17"/>
    <p:sldId id="286" r:id="rId18"/>
    <p:sldId id="268" r:id="rId19"/>
    <p:sldId id="283" r:id="rId20"/>
    <p:sldId id="288" r:id="rId21"/>
    <p:sldId id="287" r:id="rId22"/>
    <p:sldId id="271" r:id="rId23"/>
    <p:sldId id="289" r:id="rId24"/>
    <p:sldId id="273" r:id="rId25"/>
    <p:sldId id="284" r:id="rId26"/>
    <p:sldId id="285" r:id="rId27"/>
    <p:sldId id="276" r:id="rId2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STERGREN, Mikael Meyer" initials="OMM" lastIdx="20" clrIdx="0"/>
  <p:cmAuthor id="2" name="ekatwan" initials="e" lastIdx="25" clrIdx="1">
    <p:extLst>
      <p:ext uri="{19B8F6BF-5375-455C-9EA6-DF929625EA0E}">
        <p15:presenceInfo xmlns:p15="http://schemas.microsoft.com/office/powerpoint/2012/main" userId="ekatwan" providerId="None"/>
      </p:ext>
    </p:extLst>
  </p:cmAuthor>
  <p:cmAuthor id="3" name="KIARIE, James" initials="KJ" lastIdx="1"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95" autoAdjust="0"/>
    <p:restoredTop sz="94660"/>
  </p:normalViewPr>
  <p:slideViewPr>
    <p:cSldViewPr snapToGrid="0">
      <p:cViewPr>
        <p:scale>
          <a:sx n="60" d="100"/>
          <a:sy n="60" d="100"/>
        </p:scale>
        <p:origin x="16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A0E3C44F-456E-4426-9691-386DFCFDC470}" type="datetimeFigureOut">
              <a:rPr lang="en-US" smtClean="0"/>
              <a:t>12/7/2017</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AD2DF9-5AB8-400E-BC03-4AE3A2D10F39}" type="slidenum">
              <a:rPr lang="en-US" smtClean="0"/>
              <a:t>‹#›</a:t>
            </a:fld>
            <a:endParaRPr lang="en-US" dirty="0"/>
          </a:p>
        </p:txBody>
      </p:sp>
    </p:spTree>
    <p:extLst>
      <p:ext uri="{BB962C8B-B14F-4D97-AF65-F5344CB8AC3E}">
        <p14:creationId xmlns:p14="http://schemas.microsoft.com/office/powerpoint/2010/main" val="292699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t>1</a:t>
            </a:fld>
            <a:endParaRPr lang="en-US" dirty="0"/>
          </a:p>
        </p:txBody>
      </p:sp>
    </p:spTree>
    <p:extLst>
      <p:ext uri="{BB962C8B-B14F-4D97-AF65-F5344CB8AC3E}">
        <p14:creationId xmlns:p14="http://schemas.microsoft.com/office/powerpoint/2010/main" val="12607482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9099469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1572423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30567919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3854046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2490946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385121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2854362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05589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163291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3324412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2948420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2266245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1086307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172736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A696A8-8C1C-4448-810A-AFB3A9030B12}"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443314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3.emf"/><Relationship Id="rId2" Type="http://schemas.openxmlformats.org/officeDocument/2006/relationships/tags" Target="../tags/tag9.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Master" Target="../slideMasters/slideMaster2.xml"/><Relationship Id="rId4" Type="http://schemas.openxmlformats.org/officeDocument/2006/relationships/tags" Target="../tags/tag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264703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3979827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1266306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doc id"/>
          <p:cNvSpPr txBox="1">
            <a:spLocks noChangeArrowheads="1"/>
          </p:cNvSpPr>
          <p:nvPr/>
        </p:nvSpPr>
        <p:spPr bwMode="auto">
          <a:xfrm>
            <a:off x="6460737" y="49676"/>
            <a:ext cx="225967"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fontAlgn="base" hangingPunct="1">
              <a:spcBef>
                <a:spcPct val="0"/>
              </a:spcBef>
              <a:spcAft>
                <a:spcPct val="0"/>
              </a:spcAft>
              <a:defRPr/>
            </a:pPr>
            <a:endParaRPr lang="en-US" sz="753" dirty="0" smtClean="0">
              <a:solidFill>
                <a:srgbClr val="000000"/>
              </a:solidFill>
              <a:latin typeface="Arial"/>
            </a:endParaRPr>
          </a:p>
        </p:txBody>
      </p:sp>
      <p:grpSp>
        <p:nvGrpSpPr>
          <p:cNvPr id="8" name="McK Title Elements"/>
          <p:cNvGrpSpPr>
            <a:grpSpLocks/>
          </p:cNvGrpSpPr>
          <p:nvPr/>
        </p:nvGrpSpPr>
        <p:grpSpPr bwMode="auto">
          <a:xfrm>
            <a:off x="1" y="3"/>
            <a:ext cx="6855571" cy="9146160"/>
            <a:chOff x="0" y="0"/>
            <a:chExt cx="5643" cy="4235"/>
          </a:xfrm>
        </p:grpSpPr>
        <p:sp>
          <p:nvSpPr>
            <p:cNvPr id="9" name="McK Document type" hidden="1"/>
            <p:cNvSpPr txBox="1">
              <a:spLocks noChangeArrowheads="1"/>
            </p:cNvSpPr>
            <p:nvPr/>
          </p:nvSpPr>
          <p:spPr bwMode="auto">
            <a:xfrm>
              <a:off x="1663" y="3148"/>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Document type</a:t>
              </a:r>
            </a:p>
          </p:txBody>
        </p:sp>
        <p:sp>
          <p:nvSpPr>
            <p:cNvPr id="10" name="McK Date" hidden="1"/>
            <p:cNvSpPr txBox="1">
              <a:spLocks noChangeArrowheads="1"/>
            </p:cNvSpPr>
            <p:nvPr/>
          </p:nvSpPr>
          <p:spPr bwMode="auto">
            <a:xfrm>
              <a:off x="1663" y="3275"/>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Date</a:t>
              </a:r>
            </a:p>
          </p:txBody>
        </p:sp>
        <p:sp>
          <p:nvSpPr>
            <p:cNvPr id="11" name="McK Disclaimer" hidden="1"/>
            <p:cNvSpPr>
              <a:spLocks noChangeArrowheads="1"/>
            </p:cNvSpPr>
            <p:nvPr/>
          </p:nvSpPr>
          <p:spPr bwMode="auto">
            <a:xfrm>
              <a:off x="1663" y="3707"/>
              <a:ext cx="3226" cy="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758052" eaLnBrk="0" fontAlgn="base" hangingPunct="0">
                <a:spcBef>
                  <a:spcPct val="0"/>
                </a:spcBef>
                <a:spcAft>
                  <a:spcPct val="0"/>
                </a:spcAft>
              </a:pPr>
              <a:r>
                <a:rPr lang="en-US" sz="753" dirty="0">
                  <a:solidFill>
                    <a:srgbClr val="000000"/>
                  </a:solidFill>
                </a:rPr>
                <a:t>CONFIDENTIAL AND PROPRIETARY</a:t>
              </a:r>
            </a:p>
            <a:p>
              <a:pPr defTabSz="758052" eaLnBrk="0" fontAlgn="base" hangingPunct="0">
                <a:spcBef>
                  <a:spcPct val="0"/>
                </a:spcBef>
                <a:spcAft>
                  <a:spcPct val="0"/>
                </a:spcAft>
              </a:pPr>
              <a:r>
                <a:rPr lang="en-US" sz="753" dirty="0">
                  <a:solidFill>
                    <a:srgbClr val="000000"/>
                  </a:solidFill>
                </a:rPr>
                <a:t>Any use of this material without specific permission of McKinsey &amp; Company is strictly prohibited</a:t>
              </a:r>
            </a:p>
          </p:txBody>
        </p:sp>
        <p:sp>
          <p:nvSpPr>
            <p:cNvPr id="12" name="TitleBottomPlaceholder" hidden="1"/>
            <p:cNvSpPr>
              <a:spLocks noChangeArrowheads="1"/>
            </p:cNvSpPr>
            <p:nvPr/>
          </p:nvSpPr>
          <p:spPr bwMode="auto">
            <a:xfrm>
              <a:off x="0" y="1410"/>
              <a:ext cx="1382" cy="2825"/>
            </a:xfrm>
            <a:prstGeom prst="rect">
              <a:avLst/>
            </a:prstGeom>
            <a:solidFill>
              <a:srgbClr val="0065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3" name="TitleTopPlaceholder" hidden="1"/>
            <p:cNvSpPr>
              <a:spLocks noChangeArrowheads="1"/>
            </p:cNvSpPr>
            <p:nvPr/>
          </p:nvSpPr>
          <p:spPr bwMode="auto">
            <a:xfrm>
              <a:off x="0" y="0"/>
              <a:ext cx="1382" cy="1410"/>
            </a:xfrm>
            <a:prstGeom prst="rect">
              <a:avLst/>
            </a:prstGeom>
            <a:solidFill>
              <a:srgbClr val="91A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4" name="Rectangle 1189" hidden="1"/>
            <p:cNvSpPr>
              <a:spLocks noChangeArrowheads="1"/>
            </p:cNvSpPr>
            <p:nvPr/>
          </p:nvSpPr>
          <p:spPr bwMode="auto">
            <a:xfrm>
              <a:off x="0" y="0"/>
              <a:ext cx="5643" cy="4234"/>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grpSp>
      <p:pic>
        <p:nvPicPr>
          <p:cNvPr id="18" name="TitleBottomBarBW"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90045" y="8766063"/>
            <a:ext cx="1252541" cy="26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4" name="Rectangle 1026"/>
          <p:cNvSpPr>
            <a:spLocks noGrp="1" noChangeArrowheads="1"/>
          </p:cNvSpPr>
          <p:nvPr>
            <p:ph type="ctrTitle"/>
          </p:nvPr>
        </p:nvSpPr>
        <p:spPr>
          <a:xfrm>
            <a:off x="2020349" y="2902585"/>
            <a:ext cx="3777063" cy="927591"/>
          </a:xfrm>
          <a:prstGeom prst="rect">
            <a:avLst/>
          </a:prstGeom>
        </p:spPr>
        <p:txBody>
          <a:bodyPr/>
          <a:lstStyle>
            <a:lvl1pPr>
              <a:defRPr sz="3014" b="0" baseline="0">
                <a:latin typeface="+mj-lt"/>
                <a:ea typeface="Arial Unicode MS" pitchFamily="34" charset="-128"/>
                <a:cs typeface="Arial Unicode MS" pitchFamily="34" charset="-128"/>
              </a:defRPr>
            </a:lvl1pPr>
          </a:lstStyle>
          <a:p>
            <a:pPr lvl="0"/>
            <a:r>
              <a:rPr lang="en-US" noProof="0" smtClean="0"/>
              <a:t>Click to edit Master title style</a:t>
            </a:r>
          </a:p>
        </p:txBody>
      </p:sp>
      <p:sp>
        <p:nvSpPr>
          <p:cNvPr id="13315" name="Rectangle 1027"/>
          <p:cNvSpPr>
            <a:spLocks noGrp="1" noChangeArrowheads="1"/>
          </p:cNvSpPr>
          <p:nvPr>
            <p:ph type="subTitle" idx="1"/>
          </p:nvPr>
        </p:nvSpPr>
        <p:spPr>
          <a:xfrm>
            <a:off x="2020349" y="5260932"/>
            <a:ext cx="3777063" cy="202837"/>
          </a:xfrm>
        </p:spPr>
        <p:txBody>
          <a:bodyPr>
            <a:spAutoFit/>
          </a:bodyPr>
          <a:lstStyle>
            <a:lvl1pPr>
              <a:defRPr sz="1318" baseline="0">
                <a:latin typeface="+mj-lt"/>
                <a:ea typeface="Arial Unicode MS" pitchFamily="34" charset="-128"/>
                <a:cs typeface="Arial Unicode MS" pitchFamily="34" charset="-128"/>
              </a:defRPr>
            </a:lvl1pPr>
          </a:lstStyle>
          <a:p>
            <a:pPr lvl="0"/>
            <a:r>
              <a:rPr lang="en-US" noProof="0" smtClean="0"/>
              <a:t>Click to edit Master subtitle style</a:t>
            </a:r>
          </a:p>
        </p:txBody>
      </p:sp>
    </p:spTree>
    <p:extLst>
      <p:ext uri="{BB962C8B-B14F-4D97-AF65-F5344CB8AC3E}">
        <p14:creationId xmlns:p14="http://schemas.microsoft.com/office/powerpoint/2010/main" val="25760618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nvPr>
        </p:nvGraphicFramePr>
        <p:xfrm>
          <a:off x="0" y="1"/>
          <a:ext cx="161974" cy="161984"/>
        </p:xfrm>
        <a:graphic>
          <a:graphicData uri="http://schemas.openxmlformats.org/presentationml/2006/ole">
            <mc:AlternateContent xmlns:mc="http://schemas.openxmlformats.org/markup-compatibility/2006">
              <mc:Choice xmlns:v="urn:schemas-microsoft-com:vml" Requires="v">
                <p:oleObj spid="_x0000_s6243"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0" y="1"/>
                        <a:ext cx="161974" cy="161984"/>
                      </a:xfrm>
                      <a:prstGeom prst="rect">
                        <a:avLst/>
                      </a:prstGeom>
                    </p:spPr>
                  </p:pic>
                </p:oleObj>
              </mc:Fallback>
            </mc:AlternateContent>
          </a:graphicData>
        </a:graphic>
      </p:graphicFrame>
      <p:sp>
        <p:nvSpPr>
          <p:cNvPr id="2" name="McK 2. Slide Title"/>
          <p:cNvSpPr>
            <a:spLocks noGrp="1"/>
          </p:cNvSpPr>
          <p:nvPr>
            <p:ph type="title"/>
            <p:custDataLst>
              <p:tags r:id="rId3"/>
            </p:custDataLst>
          </p:nvPr>
        </p:nvSpPr>
        <p:spPr/>
        <p:txBody>
          <a:bodyPr/>
          <a:lstStyle>
            <a:lvl1pPr>
              <a:defRPr>
                <a:latin typeface="+mj-lt"/>
                <a:ea typeface="Arial Unicode MS" pitchFamily="34" charset="-128"/>
                <a:cs typeface="Arial Unicode MS" pitchFamily="34" charset="-128"/>
              </a:defRPr>
            </a:lvl1pPr>
          </a:lstStyle>
          <a:p>
            <a:r>
              <a:rPr lang="en-US" smtClean="0"/>
              <a:t>Click to edit Master title style</a:t>
            </a:r>
            <a:endParaRPr lang="en-US"/>
          </a:p>
        </p:txBody>
      </p:sp>
      <p:sp>
        <p:nvSpPr>
          <p:cNvPr id="3" name="Slide Number"/>
          <p:cNvSpPr txBox="1">
            <a:spLocks/>
          </p:cNvSpPr>
          <p:nvPr userDrawn="1">
            <p:custDataLst>
              <p:tags r:id="rId4"/>
            </p:custDataLst>
          </p:nvPr>
        </p:nvSpPr>
        <p:spPr>
          <a:xfrm>
            <a:off x="6539702" y="8755261"/>
            <a:ext cx="159756" cy="207328"/>
          </a:xfrm>
          <a:prstGeom prst="rect">
            <a:avLst/>
          </a:prstGeom>
        </p:spPr>
        <p:txBody>
          <a:bodyPr vert="horz" wrap="none" lIns="0" tIns="0" rIns="0" bIns="0" rtlCol="0" anchor="ctr">
            <a:noAutofit/>
          </a:bodyPr>
          <a:lstStyle>
            <a:defPPr>
              <a:defRPr lang="en-US"/>
            </a:defPPr>
            <a:lvl1pPr>
              <a:defRPr sz="1000" baseline="0">
                <a:latin typeface="+mn-lt"/>
              </a:defRPr>
            </a:lvl1pPr>
          </a:lstStyle>
          <a:p>
            <a:pPr fontAlgn="base">
              <a:spcBef>
                <a:spcPct val="0"/>
              </a:spcBef>
              <a:spcAft>
                <a:spcPct val="0"/>
              </a:spcAft>
            </a:pPr>
            <a:fld id="{42C328C1-A84F-4A39-A664-DBA00541A8C6}"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40786814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TextBox 2"/>
          <p:cNvSpPr txBox="1"/>
          <p:nvPr userDrawn="1"/>
        </p:nvSpPr>
        <p:spPr>
          <a:xfrm>
            <a:off x="6539703" y="8755261"/>
            <a:ext cx="159756" cy="207328"/>
          </a:xfrm>
          <a:prstGeom prst="rect">
            <a:avLst/>
          </a:prstGeom>
          <a:noFill/>
        </p:spPr>
        <p:txBody>
          <a:bodyPr vert="horz" wrap="none" lIns="0" tIns="0" rIns="0" bIns="0" rtlCol="0">
            <a:noAutofit/>
          </a:bodyPr>
          <a:lstStyle/>
          <a:p>
            <a:pPr fontAlgn="base">
              <a:spcBef>
                <a:spcPct val="0"/>
              </a:spcBef>
              <a:spcAft>
                <a:spcPct val="0"/>
              </a:spcAft>
            </a:pPr>
            <a:fld id="{6397151B-552F-4880-823F-2026AAC57C7D}"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7837798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71449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200899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25886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714518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3265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1937269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80284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23548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554015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54366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785352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318346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49218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962102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516266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8602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16224332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312822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528158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797111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371318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19279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077674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80329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423909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282984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2362262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24648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2061376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6DF11C-C599-4E52-9B50-3242AFE8043A}" type="datetimeFigureOut">
              <a:rPr lang="en-US" smtClean="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dirty="0"/>
          </a:p>
        </p:txBody>
      </p:sp>
    </p:spTree>
    <p:extLst>
      <p:ext uri="{BB962C8B-B14F-4D97-AF65-F5344CB8AC3E}">
        <p14:creationId xmlns:p14="http://schemas.microsoft.com/office/powerpoint/2010/main" val="319253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3" Type="http://schemas.openxmlformats.org/officeDocument/2006/relationships/slideLayout" Target="../slideLayouts/slideLayout14.xml"/><Relationship Id="rId7" Type="http://schemas.openxmlformats.org/officeDocument/2006/relationships/tags" Target="../tags/tag2.xml"/><Relationship Id="rId12" Type="http://schemas.openxmlformats.org/officeDocument/2006/relationships/tags" Target="../tags/tag7.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ags" Target="../tags/tag1.xml"/><Relationship Id="rId11" Type="http://schemas.openxmlformats.org/officeDocument/2006/relationships/tags" Target="../tags/tag6.xml"/><Relationship Id="rId5" Type="http://schemas.openxmlformats.org/officeDocument/2006/relationships/vmlDrawing" Target="../drawings/vmlDrawing1.vml"/><Relationship Id="rId15" Type="http://schemas.openxmlformats.org/officeDocument/2006/relationships/image" Target="../media/image1.emf"/><Relationship Id="rId10" Type="http://schemas.openxmlformats.org/officeDocument/2006/relationships/tags" Target="../tags/tag5.xml"/><Relationship Id="rId4" Type="http://schemas.openxmlformats.org/officeDocument/2006/relationships/theme" Target="../theme/theme2.xml"/><Relationship Id="rId9" Type="http://schemas.openxmlformats.org/officeDocument/2006/relationships/tags" Target="../tags/tag4.xml"/><Relationship Id="rId1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4.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36DF11C-C599-4E52-9B50-3242AFE8043A}" type="datetimeFigureOut">
              <a:rPr lang="en-US" smtClean="0"/>
              <a:t>12/7/2017</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6BF1FCE-B2FD-460C-9ACE-C3448976CBCC}" type="slidenum">
              <a:rPr lang="en-US" smtClean="0"/>
              <a:t>‹#›</a:t>
            </a:fld>
            <a:endParaRPr lang="en-US" dirty="0"/>
          </a:p>
        </p:txBody>
      </p:sp>
    </p:spTree>
    <p:extLst>
      <p:ext uri="{BB962C8B-B14F-4D97-AF65-F5344CB8AC3E}">
        <p14:creationId xmlns:p14="http://schemas.microsoft.com/office/powerpoint/2010/main" val="639209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p:custDataLst>
              <p:tags r:id="rId6"/>
            </p:custDataLst>
            <p:extLst/>
          </p:nvPr>
        </p:nvGraphicFramePr>
        <p:xfrm>
          <a:off x="2" y="0"/>
          <a:ext cx="121489" cy="215966"/>
        </p:xfrm>
        <a:graphic>
          <a:graphicData uri="http://schemas.openxmlformats.org/presentationml/2006/ole">
            <mc:AlternateContent xmlns:mc="http://schemas.openxmlformats.org/markup-compatibility/2006">
              <mc:Choice xmlns:v="urn:schemas-microsoft-com:vml" Requires="v">
                <p:oleObj spid="_x0000_s5219" name="think-cell Slide" r:id="rId14" imgW="270" imgH="270" progId="TCLayout.ActiveDocument.1">
                  <p:embed/>
                </p:oleObj>
              </mc:Choice>
              <mc:Fallback>
                <p:oleObj name="think-cell Slide" r:id="rId14" imgW="270" imgH="270" progId="TCLayout.ActiveDocument.1">
                  <p:embed/>
                  <p:pic>
                    <p:nvPicPr>
                      <p:cNvPr id="0" name=""/>
                      <p:cNvPicPr/>
                      <p:nvPr/>
                    </p:nvPicPr>
                    <p:blipFill>
                      <a:blip r:embed="rId15"/>
                      <a:stretch>
                        <a:fillRect/>
                      </a:stretch>
                    </p:blipFill>
                    <p:spPr>
                      <a:xfrm>
                        <a:off x="2" y="0"/>
                        <a:ext cx="121489" cy="215966"/>
                      </a:xfrm>
                      <a:prstGeom prst="rect">
                        <a:avLst/>
                      </a:prstGeom>
                    </p:spPr>
                  </p:pic>
                </p:oleObj>
              </mc:Fallback>
            </mc:AlternateContent>
          </a:graphicData>
        </a:graphic>
      </p:graphicFrame>
      <p:sp>
        <p:nvSpPr>
          <p:cNvPr id="1033" name="doc id"/>
          <p:cNvSpPr>
            <a:spLocks noChangeArrowheads="1"/>
          </p:cNvSpPr>
          <p:nvPr>
            <p:custDataLst>
              <p:tags r:id="rId7"/>
            </p:custDataLst>
          </p:nvPr>
        </p:nvSpPr>
        <p:spPr bwMode="auto">
          <a:xfrm>
            <a:off x="6184957" y="49676"/>
            <a:ext cx="502961"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843276" fontAlgn="base">
              <a:spcBef>
                <a:spcPct val="0"/>
              </a:spcBef>
              <a:spcAft>
                <a:spcPct val="0"/>
              </a:spcAft>
            </a:pPr>
            <a:endParaRPr lang="en-US" sz="753" dirty="0">
              <a:solidFill>
                <a:srgbClr val="000000"/>
              </a:solidFill>
            </a:endParaRPr>
          </a:p>
        </p:txBody>
      </p:sp>
      <p:sp>
        <p:nvSpPr>
          <p:cNvPr id="1036" name="Rectangle 286"/>
          <p:cNvSpPr>
            <a:spLocks noGrp="1" noChangeArrowheads="1"/>
          </p:cNvSpPr>
          <p:nvPr>
            <p:ph type="body" idx="1"/>
            <p:custDataLst>
              <p:tags r:id="rId8"/>
            </p:custDataLst>
          </p:nvPr>
        </p:nvSpPr>
        <p:spPr bwMode="auto">
          <a:xfrm>
            <a:off x="1111617" y="2654222"/>
            <a:ext cx="3292326" cy="11591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9"/>
            </p:custDataLst>
          </p:nvPr>
        </p:nvSpPr>
        <p:spPr bwMode="auto">
          <a:xfrm>
            <a:off x="91119" y="313152"/>
            <a:ext cx="6595585" cy="275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p>
        </p:txBody>
      </p:sp>
      <p:sp>
        <p:nvSpPr>
          <p:cNvPr id="10" name="McK 1. On-page tracker" hidden="1"/>
          <p:cNvSpPr>
            <a:spLocks noChangeArrowheads="1"/>
          </p:cNvSpPr>
          <p:nvPr>
            <p:custDataLst>
              <p:tags r:id="rId10"/>
            </p:custDataLst>
          </p:nvPr>
        </p:nvSpPr>
        <p:spPr bwMode="auto">
          <a:xfrm>
            <a:off x="91117" y="36715"/>
            <a:ext cx="804707" cy="202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318" dirty="0">
                <a:solidFill>
                  <a:srgbClr val="808080"/>
                </a:solidFill>
              </a:rPr>
              <a:t>TRACKER</a:t>
            </a:r>
          </a:p>
        </p:txBody>
      </p:sp>
      <p:sp>
        <p:nvSpPr>
          <p:cNvPr id="11" name="McK 3. Unit of measure" hidden="1"/>
          <p:cNvSpPr txBox="1">
            <a:spLocks noChangeArrowheads="1"/>
          </p:cNvSpPr>
          <p:nvPr>
            <p:custDataLst>
              <p:tags r:id="rId11"/>
            </p:custDataLst>
          </p:nvPr>
        </p:nvSpPr>
        <p:spPr bwMode="auto">
          <a:xfrm>
            <a:off x="91117" y="723489"/>
            <a:ext cx="6595585" cy="231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506" dirty="0" smtClean="0">
                <a:solidFill>
                  <a:srgbClr val="808080"/>
                </a:solidFill>
                <a:latin typeface="Arial"/>
              </a:rPr>
              <a:t>Unit of measure</a:t>
            </a:r>
          </a:p>
        </p:txBody>
      </p:sp>
      <p:grpSp>
        <p:nvGrpSpPr>
          <p:cNvPr id="12" name="McK Slide Elements" hidden="1"/>
          <p:cNvGrpSpPr>
            <a:grpSpLocks/>
          </p:cNvGrpSpPr>
          <p:nvPr>
            <p:custDataLst>
              <p:tags r:id="rId12"/>
            </p:custDataLst>
          </p:nvPr>
        </p:nvGrpSpPr>
        <p:grpSpPr bwMode="auto">
          <a:xfrm>
            <a:off x="91117" y="8334144"/>
            <a:ext cx="6542130" cy="596067"/>
            <a:chOff x="75" y="3859"/>
            <a:chExt cx="5385" cy="276"/>
          </a:xfrm>
        </p:grpSpPr>
        <p:sp>
          <p:nvSpPr>
            <p:cNvPr id="13" name="McK 4. Footnote"/>
            <p:cNvSpPr txBox="1">
              <a:spLocks noChangeArrowheads="1"/>
            </p:cNvSpPr>
            <p:nvPr/>
          </p:nvSpPr>
          <p:spPr bwMode="auto">
            <a:xfrm>
              <a:off x="75" y="3859"/>
              <a:ext cx="5385"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42" dirty="0" smtClean="0">
                  <a:solidFill>
                    <a:srgbClr val="000000"/>
                  </a:solidFill>
                  <a:latin typeface="Arial"/>
                </a:rPr>
                <a:t>1 Footnote</a:t>
              </a:r>
            </a:p>
          </p:txBody>
        </p:sp>
        <p:sp>
          <p:nvSpPr>
            <p:cNvPr id="14" name="McK 5. Source"/>
            <p:cNvSpPr>
              <a:spLocks noChangeArrowheads="1"/>
            </p:cNvSpPr>
            <p:nvPr/>
          </p:nvSpPr>
          <p:spPr bwMode="auto">
            <a:xfrm>
              <a:off x="75" y="4068"/>
              <a:ext cx="4323"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574145" indent="-574145" defTabSz="843276" fontAlgn="base">
                <a:spcBef>
                  <a:spcPct val="0"/>
                </a:spcBef>
                <a:spcAft>
                  <a:spcPct val="0"/>
                </a:spcAft>
                <a:tabLst>
                  <a:tab pos="577135" algn="l"/>
                </a:tabLst>
              </a:pPr>
              <a:r>
                <a:rPr lang="en-US" sz="942" dirty="0">
                  <a:solidFill>
                    <a:srgbClr val="000000"/>
                  </a:solidFill>
                </a:rPr>
                <a:t>SOURCE: Source</a:t>
              </a:r>
            </a:p>
          </p:txBody>
        </p:sp>
      </p:grpSp>
      <p:grpSp>
        <p:nvGrpSpPr>
          <p:cNvPr id="15" name="ACET" hidden="1"/>
          <p:cNvGrpSpPr>
            <a:grpSpLocks/>
          </p:cNvGrpSpPr>
          <p:nvPr>
            <p:custDataLst>
              <p:tags r:id="rId13"/>
            </p:custDataLst>
          </p:nvPr>
        </p:nvGrpSpPr>
        <p:grpSpPr bwMode="auto">
          <a:xfrm>
            <a:off x="1111618" y="1742842"/>
            <a:ext cx="3263168" cy="481603"/>
            <a:chOff x="915" y="807"/>
            <a:chExt cx="2686" cy="223"/>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07"/>
              <a:ext cx="2686" cy="22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506" b="1" dirty="0">
                  <a:solidFill>
                    <a:srgbClr val="000000"/>
                  </a:solidFill>
                </a:rPr>
                <a:t>Title</a:t>
              </a:r>
            </a:p>
            <a:p>
              <a:pPr fontAlgn="base">
                <a:spcBef>
                  <a:spcPct val="0"/>
                </a:spcBef>
                <a:spcAft>
                  <a:spcPct val="0"/>
                </a:spcAft>
              </a:pPr>
              <a:r>
                <a:rPr lang="en-US" sz="1506" dirty="0">
                  <a:solidFill>
                    <a:srgbClr val="808080"/>
                  </a:solidFill>
                </a:rPr>
                <a:t>Unit of measure</a:t>
              </a:r>
            </a:p>
          </p:txBody>
        </p:sp>
      </p:grpSp>
    </p:spTree>
    <p:extLst>
      <p:ext uri="{BB962C8B-B14F-4D97-AF65-F5344CB8AC3E}">
        <p14:creationId xmlns:p14="http://schemas.microsoft.com/office/powerpoint/2010/main" val="4867405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timing>
    <p:tnLst>
      <p:par>
        <p:cTn id="1" dur="indefinite" restart="never" nodeType="tmRoot"/>
      </p:par>
    </p:tnLst>
  </p:timing>
  <p:hf hdr="0" ftr="0" dt="0"/>
  <p:txStyles>
    <p:title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p:titleStyle>
    <p:bodyStyle>
      <a:lvl1pPr marL="0" indent="0" algn="l" defTabSz="843276" rtl="0" eaLnBrk="1" fontAlgn="base" hangingPunct="1">
        <a:spcBef>
          <a:spcPct val="0"/>
        </a:spcBef>
        <a:spcAft>
          <a:spcPct val="0"/>
        </a:spcAft>
        <a:buClr>
          <a:schemeClr val="tx2"/>
        </a:buClr>
        <a:defRPr sz="1506" baseline="0">
          <a:solidFill>
            <a:schemeClr val="tx1"/>
          </a:solidFill>
          <a:latin typeface="+mn-lt"/>
          <a:ea typeface="Arial Unicode MS" pitchFamily="34" charset="-128"/>
          <a:cs typeface="Arial Unicode MS" pitchFamily="34" charset="-128"/>
        </a:defRPr>
      </a:lvl1pPr>
      <a:lvl2pPr marL="182411" indent="-180916" algn="l" defTabSz="843276" rtl="0" eaLnBrk="1" fontAlgn="base" hangingPunct="1">
        <a:spcBef>
          <a:spcPct val="0"/>
        </a:spcBef>
        <a:spcAft>
          <a:spcPct val="0"/>
        </a:spcAft>
        <a:buClr>
          <a:schemeClr val="tx2"/>
        </a:buClr>
        <a:buSzPct val="125000"/>
        <a:buFont typeface="Arial" charset="0"/>
        <a:buChar char="▪"/>
        <a:defRPr sz="1506" baseline="0">
          <a:solidFill>
            <a:schemeClr val="tx1"/>
          </a:solidFill>
          <a:latin typeface="+mn-lt"/>
          <a:ea typeface="Arial Unicode MS" pitchFamily="34" charset="-128"/>
          <a:cs typeface="Arial Unicode MS" pitchFamily="34" charset="-128"/>
        </a:defRPr>
      </a:lvl2pPr>
      <a:lvl3pPr marL="430609" indent="-246703"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3pPr>
      <a:lvl4pPr marL="578631" indent="-146526"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4pPr>
      <a:lvl5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ea typeface="Arial Unicode MS" pitchFamily="34" charset="-128"/>
          <a:cs typeface="Arial Unicode MS" pitchFamily="34" charset="-128"/>
        </a:defRPr>
      </a:lvl5pPr>
      <a:lvl6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6pPr>
      <a:lvl7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7pPr>
      <a:lvl8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8pPr>
      <a:lvl9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9pPr>
    </p:bodyStyle>
    <p:otherStyle>
      <a:defPPr>
        <a:defRPr lang="en-US"/>
      </a:defPPr>
      <a:lvl1pPr marL="0" algn="l" defTabSz="861217" rtl="0" eaLnBrk="1" latinLnBrk="0" hangingPunct="1">
        <a:defRPr sz="1696" kern="1200">
          <a:solidFill>
            <a:schemeClr val="tx1"/>
          </a:solidFill>
          <a:latin typeface="+mn-lt"/>
          <a:ea typeface="+mn-ea"/>
          <a:cs typeface="+mn-cs"/>
        </a:defRPr>
      </a:lvl1pPr>
      <a:lvl2pPr marL="430609" algn="l" defTabSz="861217" rtl="0" eaLnBrk="1" latinLnBrk="0" hangingPunct="1">
        <a:defRPr sz="1696" kern="1200">
          <a:solidFill>
            <a:schemeClr val="tx1"/>
          </a:solidFill>
          <a:latin typeface="+mn-lt"/>
          <a:ea typeface="+mn-ea"/>
          <a:cs typeface="+mn-cs"/>
        </a:defRPr>
      </a:lvl2pPr>
      <a:lvl3pPr marL="861217" algn="l" defTabSz="861217" rtl="0" eaLnBrk="1" latinLnBrk="0" hangingPunct="1">
        <a:defRPr sz="1696" kern="1200">
          <a:solidFill>
            <a:schemeClr val="tx1"/>
          </a:solidFill>
          <a:latin typeface="+mn-lt"/>
          <a:ea typeface="+mn-ea"/>
          <a:cs typeface="+mn-cs"/>
        </a:defRPr>
      </a:lvl3pPr>
      <a:lvl4pPr marL="1291826" algn="l" defTabSz="861217" rtl="0" eaLnBrk="1" latinLnBrk="0" hangingPunct="1">
        <a:defRPr sz="1696" kern="1200">
          <a:solidFill>
            <a:schemeClr val="tx1"/>
          </a:solidFill>
          <a:latin typeface="+mn-lt"/>
          <a:ea typeface="+mn-ea"/>
          <a:cs typeface="+mn-cs"/>
        </a:defRPr>
      </a:lvl4pPr>
      <a:lvl5pPr marL="1722435" algn="l" defTabSz="861217" rtl="0" eaLnBrk="1" latinLnBrk="0" hangingPunct="1">
        <a:defRPr sz="1696" kern="1200">
          <a:solidFill>
            <a:schemeClr val="tx1"/>
          </a:solidFill>
          <a:latin typeface="+mn-lt"/>
          <a:ea typeface="+mn-ea"/>
          <a:cs typeface="+mn-cs"/>
        </a:defRPr>
      </a:lvl5pPr>
      <a:lvl6pPr marL="2153044" algn="l" defTabSz="861217" rtl="0" eaLnBrk="1" latinLnBrk="0" hangingPunct="1">
        <a:defRPr sz="1696" kern="1200">
          <a:solidFill>
            <a:schemeClr val="tx1"/>
          </a:solidFill>
          <a:latin typeface="+mn-lt"/>
          <a:ea typeface="+mn-ea"/>
          <a:cs typeface="+mn-cs"/>
        </a:defRPr>
      </a:lvl6pPr>
      <a:lvl7pPr marL="2583653" algn="l" defTabSz="861217" rtl="0" eaLnBrk="1" latinLnBrk="0" hangingPunct="1">
        <a:defRPr sz="1696" kern="1200">
          <a:solidFill>
            <a:schemeClr val="tx1"/>
          </a:solidFill>
          <a:latin typeface="+mn-lt"/>
          <a:ea typeface="+mn-ea"/>
          <a:cs typeface="+mn-cs"/>
        </a:defRPr>
      </a:lvl7pPr>
      <a:lvl8pPr marL="3014261" algn="l" defTabSz="861217" rtl="0" eaLnBrk="1" latinLnBrk="0" hangingPunct="1">
        <a:defRPr sz="1696" kern="1200">
          <a:solidFill>
            <a:schemeClr val="tx1"/>
          </a:solidFill>
          <a:latin typeface="+mn-lt"/>
          <a:ea typeface="+mn-ea"/>
          <a:cs typeface="+mn-cs"/>
        </a:defRPr>
      </a:lvl8pPr>
      <a:lvl9pPr marL="3444870" algn="l" defTabSz="861217" rtl="0" eaLnBrk="1" latinLnBrk="0" hangingPunct="1">
        <a:defRPr sz="169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0188266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6BF1FCE-B2FD-460C-9ACE-C3448976CBC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1231635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ags" Target="../tags/tag12.xml"/><Relationship Id="rId4" Type="http://schemas.openxmlformats.org/officeDocument/2006/relationships/image" Target="../media/image4.tmp"/></Relationships>
</file>

<file path=ppt/slides/_rels/slide10.xml.rels><?xml version="1.0" encoding="UTF-8" standalone="yes"?>
<Relationships xmlns="http://schemas.openxmlformats.org/package/2006/relationships"><Relationship Id="rId3" Type="http://schemas.openxmlformats.org/officeDocument/2006/relationships/tags" Target="../tags/tag56.xml"/><Relationship Id="rId7" Type="http://schemas.openxmlformats.org/officeDocument/2006/relationships/image" Target="../media/image3.emf"/><Relationship Id="rId2" Type="http://schemas.openxmlformats.org/officeDocument/2006/relationships/tags" Target="../tags/tag55.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slideLayout" Target="../slideLayouts/slideLayout20.xml"/><Relationship Id="rId4" Type="http://schemas.openxmlformats.org/officeDocument/2006/relationships/tags" Target="../tags/tag57.xml"/></Relationships>
</file>

<file path=ppt/slides/_rels/slide11.xml.rels><?xml version="1.0" encoding="UTF-8" standalone="yes"?>
<Relationships xmlns="http://schemas.openxmlformats.org/package/2006/relationships"><Relationship Id="rId3" Type="http://schemas.openxmlformats.org/officeDocument/2006/relationships/tags" Target="../tags/tag59.xml"/><Relationship Id="rId7" Type="http://schemas.openxmlformats.org/officeDocument/2006/relationships/image" Target="../media/image3.emf"/><Relationship Id="rId2" Type="http://schemas.openxmlformats.org/officeDocument/2006/relationships/tags" Target="../tags/tag58.xml"/><Relationship Id="rId1" Type="http://schemas.openxmlformats.org/officeDocument/2006/relationships/vmlDrawing" Target="../drawings/vmlDrawing12.vml"/><Relationship Id="rId6" Type="http://schemas.openxmlformats.org/officeDocument/2006/relationships/oleObject" Target="../embeddings/oleObject12.bin"/><Relationship Id="rId5" Type="http://schemas.openxmlformats.org/officeDocument/2006/relationships/slideLayout" Target="../slideLayouts/slideLayout20.xml"/><Relationship Id="rId4" Type="http://schemas.openxmlformats.org/officeDocument/2006/relationships/tags" Target="../tags/tag60.xml"/></Relationships>
</file>

<file path=ppt/slides/_rels/slide1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62.xml"/><Relationship Id="rId7" Type="http://schemas.openxmlformats.org/officeDocument/2006/relationships/oleObject" Target="../embeddings/oleObject13.bin"/><Relationship Id="rId2" Type="http://schemas.openxmlformats.org/officeDocument/2006/relationships/tags" Target="../tags/tag61.xml"/><Relationship Id="rId1" Type="http://schemas.openxmlformats.org/officeDocument/2006/relationships/vmlDrawing" Target="../drawings/vmlDrawing13.vml"/><Relationship Id="rId6" Type="http://schemas.openxmlformats.org/officeDocument/2006/relationships/slideLayout" Target="../slideLayouts/slideLayout20.xml"/><Relationship Id="rId5" Type="http://schemas.openxmlformats.org/officeDocument/2006/relationships/tags" Target="../tags/tag64.xml"/><Relationship Id="rId4" Type="http://schemas.openxmlformats.org/officeDocument/2006/relationships/tags" Target="../tags/tag63.xml"/></Relationships>
</file>

<file path=ppt/slides/_rels/slide13.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66.xml"/><Relationship Id="rId7" Type="http://schemas.openxmlformats.org/officeDocument/2006/relationships/oleObject" Target="../embeddings/oleObject14.bin"/><Relationship Id="rId2" Type="http://schemas.openxmlformats.org/officeDocument/2006/relationships/tags" Target="../tags/tag65.xml"/><Relationship Id="rId1" Type="http://schemas.openxmlformats.org/officeDocument/2006/relationships/vmlDrawing" Target="../drawings/vmlDrawing14.vml"/><Relationship Id="rId6" Type="http://schemas.openxmlformats.org/officeDocument/2006/relationships/notesSlide" Target="../notesSlides/notesSlide8.xml"/><Relationship Id="rId5" Type="http://schemas.openxmlformats.org/officeDocument/2006/relationships/slideLayout" Target="../slideLayouts/slideLayout20.xml"/><Relationship Id="rId4" Type="http://schemas.openxmlformats.org/officeDocument/2006/relationships/tags" Target="../tags/tag67.xml"/></Relationships>
</file>

<file path=ppt/slides/_rels/slide14.xml.rels><?xml version="1.0" encoding="UTF-8" standalone="yes"?>
<Relationships xmlns="http://schemas.openxmlformats.org/package/2006/relationships"><Relationship Id="rId8" Type="http://schemas.openxmlformats.org/officeDocument/2006/relationships/tags" Target="../tags/tag74.xml"/><Relationship Id="rId3" Type="http://schemas.openxmlformats.org/officeDocument/2006/relationships/tags" Target="../tags/tag69.xml"/><Relationship Id="rId7" Type="http://schemas.openxmlformats.org/officeDocument/2006/relationships/tags" Target="../tags/tag73.xml"/><Relationship Id="rId12" Type="http://schemas.openxmlformats.org/officeDocument/2006/relationships/image" Target="../media/image5.emf"/><Relationship Id="rId2" Type="http://schemas.openxmlformats.org/officeDocument/2006/relationships/tags" Target="../tags/tag68.xml"/><Relationship Id="rId1" Type="http://schemas.openxmlformats.org/officeDocument/2006/relationships/vmlDrawing" Target="../drawings/vmlDrawing15.vml"/><Relationship Id="rId6" Type="http://schemas.openxmlformats.org/officeDocument/2006/relationships/tags" Target="../tags/tag72.xml"/><Relationship Id="rId11" Type="http://schemas.openxmlformats.org/officeDocument/2006/relationships/oleObject" Target="../embeddings/oleObject15.bin"/><Relationship Id="rId5" Type="http://schemas.openxmlformats.org/officeDocument/2006/relationships/tags" Target="../tags/tag71.xml"/><Relationship Id="rId10" Type="http://schemas.openxmlformats.org/officeDocument/2006/relationships/notesSlide" Target="../notesSlides/notesSlide9.xml"/><Relationship Id="rId4" Type="http://schemas.openxmlformats.org/officeDocument/2006/relationships/tags" Target="../tags/tag70.xml"/><Relationship Id="rId9"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76.xml"/><Relationship Id="rId7" Type="http://schemas.openxmlformats.org/officeDocument/2006/relationships/oleObject" Target="../embeddings/oleObject16.bin"/><Relationship Id="rId2" Type="http://schemas.openxmlformats.org/officeDocument/2006/relationships/tags" Target="../tags/tag75.xml"/><Relationship Id="rId1" Type="http://schemas.openxmlformats.org/officeDocument/2006/relationships/vmlDrawing" Target="../drawings/vmlDrawing16.vml"/><Relationship Id="rId6" Type="http://schemas.openxmlformats.org/officeDocument/2006/relationships/notesSlide" Target="../notesSlides/notesSlide10.xml"/><Relationship Id="rId5" Type="http://schemas.openxmlformats.org/officeDocument/2006/relationships/slideLayout" Target="../slideLayouts/slideLayout20.xml"/><Relationship Id="rId4" Type="http://schemas.openxmlformats.org/officeDocument/2006/relationships/tags" Target="../tags/tag77.xml"/></Relationships>
</file>

<file path=ppt/slides/_rels/slide16.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79.xml"/><Relationship Id="rId7" Type="http://schemas.openxmlformats.org/officeDocument/2006/relationships/oleObject" Target="../embeddings/oleObject17.bin"/><Relationship Id="rId2" Type="http://schemas.openxmlformats.org/officeDocument/2006/relationships/tags" Target="../tags/tag78.xml"/><Relationship Id="rId1" Type="http://schemas.openxmlformats.org/officeDocument/2006/relationships/vmlDrawing" Target="../drawings/vmlDrawing17.vml"/><Relationship Id="rId6" Type="http://schemas.openxmlformats.org/officeDocument/2006/relationships/notesSlide" Target="../notesSlides/notesSlide11.xml"/><Relationship Id="rId5" Type="http://schemas.openxmlformats.org/officeDocument/2006/relationships/slideLayout" Target="../slideLayouts/slideLayout20.xml"/><Relationship Id="rId4" Type="http://schemas.openxmlformats.org/officeDocument/2006/relationships/tags" Target="../tags/tag80.xml"/></Relationships>
</file>

<file path=ppt/slides/_rels/slide17.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82.xml"/><Relationship Id="rId7" Type="http://schemas.openxmlformats.org/officeDocument/2006/relationships/oleObject" Target="../embeddings/oleObject18.bin"/><Relationship Id="rId2" Type="http://schemas.openxmlformats.org/officeDocument/2006/relationships/tags" Target="../tags/tag81.xml"/><Relationship Id="rId1" Type="http://schemas.openxmlformats.org/officeDocument/2006/relationships/vmlDrawing" Target="../drawings/vmlDrawing18.vml"/><Relationship Id="rId6" Type="http://schemas.openxmlformats.org/officeDocument/2006/relationships/notesSlide" Target="../notesSlides/notesSlide12.xml"/><Relationship Id="rId5" Type="http://schemas.openxmlformats.org/officeDocument/2006/relationships/slideLayout" Target="../slideLayouts/slideLayout20.xml"/><Relationship Id="rId4" Type="http://schemas.openxmlformats.org/officeDocument/2006/relationships/tags" Target="../tags/tag83.xml"/></Relationships>
</file>

<file path=ppt/slides/_rels/slide18.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85.xml"/><Relationship Id="rId7" Type="http://schemas.openxmlformats.org/officeDocument/2006/relationships/oleObject" Target="../embeddings/oleObject19.bin"/><Relationship Id="rId2" Type="http://schemas.openxmlformats.org/officeDocument/2006/relationships/tags" Target="../tags/tag84.xml"/><Relationship Id="rId1" Type="http://schemas.openxmlformats.org/officeDocument/2006/relationships/vmlDrawing" Target="../drawings/vmlDrawing19.vml"/><Relationship Id="rId6" Type="http://schemas.openxmlformats.org/officeDocument/2006/relationships/notesSlide" Target="../notesSlides/notesSlide13.xml"/><Relationship Id="rId5" Type="http://schemas.openxmlformats.org/officeDocument/2006/relationships/slideLayout" Target="../slideLayouts/slideLayout20.xml"/><Relationship Id="rId4" Type="http://schemas.openxmlformats.org/officeDocument/2006/relationships/tags" Target="../tags/tag86.xml"/></Relationships>
</file>

<file path=ppt/slides/_rels/slide19.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88.xml"/><Relationship Id="rId7" Type="http://schemas.openxmlformats.org/officeDocument/2006/relationships/oleObject" Target="../embeddings/oleObject20.bin"/><Relationship Id="rId2" Type="http://schemas.openxmlformats.org/officeDocument/2006/relationships/tags" Target="../tags/tag87.xml"/><Relationship Id="rId1" Type="http://schemas.openxmlformats.org/officeDocument/2006/relationships/vmlDrawing" Target="../drawings/vmlDrawing20.vml"/><Relationship Id="rId6" Type="http://schemas.openxmlformats.org/officeDocument/2006/relationships/notesSlide" Target="../notesSlides/notesSlide14.xml"/><Relationship Id="rId5" Type="http://schemas.openxmlformats.org/officeDocument/2006/relationships/slideLayout" Target="../slideLayouts/slideLayout20.xml"/><Relationship Id="rId4" Type="http://schemas.openxmlformats.org/officeDocument/2006/relationships/tags" Target="../tags/tag89.xml"/></Relationships>
</file>

<file path=ppt/slides/_rels/slide2.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tags" Target="../tags/tag24.xml"/><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tags" Target="../tags/tag23.xml"/><Relationship Id="rId17" Type="http://schemas.openxmlformats.org/officeDocument/2006/relationships/image" Target="../media/image3.emf"/><Relationship Id="rId2" Type="http://schemas.openxmlformats.org/officeDocument/2006/relationships/tags" Target="../tags/tag13.xml"/><Relationship Id="rId16" Type="http://schemas.openxmlformats.org/officeDocument/2006/relationships/oleObject" Target="../embeddings/oleObject3.bin"/><Relationship Id="rId1" Type="http://schemas.openxmlformats.org/officeDocument/2006/relationships/vmlDrawing" Target="../drawings/vmlDrawing3.vml"/><Relationship Id="rId6" Type="http://schemas.openxmlformats.org/officeDocument/2006/relationships/tags" Target="../tags/tag17.xml"/><Relationship Id="rId11" Type="http://schemas.openxmlformats.org/officeDocument/2006/relationships/tags" Target="../tags/tag22.xml"/><Relationship Id="rId5" Type="http://schemas.openxmlformats.org/officeDocument/2006/relationships/tags" Target="../tags/tag16.xml"/><Relationship Id="rId15" Type="http://schemas.openxmlformats.org/officeDocument/2006/relationships/notesSlide" Target="../notesSlides/notesSlide2.xml"/><Relationship Id="rId10" Type="http://schemas.openxmlformats.org/officeDocument/2006/relationships/tags" Target="../tags/tag21.xml"/><Relationship Id="rId4" Type="http://schemas.openxmlformats.org/officeDocument/2006/relationships/tags" Target="../tags/tag15.xml"/><Relationship Id="rId9" Type="http://schemas.openxmlformats.org/officeDocument/2006/relationships/tags" Target="../tags/tag20.xml"/><Relationship Id="rId14"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91.xml"/><Relationship Id="rId7" Type="http://schemas.openxmlformats.org/officeDocument/2006/relationships/oleObject" Target="../embeddings/oleObject21.bin"/><Relationship Id="rId2" Type="http://schemas.openxmlformats.org/officeDocument/2006/relationships/tags" Target="../tags/tag90.xml"/><Relationship Id="rId1" Type="http://schemas.openxmlformats.org/officeDocument/2006/relationships/vmlDrawing" Target="../drawings/vmlDrawing21.vml"/><Relationship Id="rId6" Type="http://schemas.openxmlformats.org/officeDocument/2006/relationships/notesSlide" Target="../notesSlides/notesSlide15.xml"/><Relationship Id="rId5" Type="http://schemas.openxmlformats.org/officeDocument/2006/relationships/slideLayout" Target="../slideLayouts/slideLayout20.xml"/><Relationship Id="rId4" Type="http://schemas.openxmlformats.org/officeDocument/2006/relationships/tags" Target="../tags/tag92.xml"/></Relationships>
</file>

<file path=ppt/slides/_rels/slide21.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image" Target="../media/image5.emf"/><Relationship Id="rId2" Type="http://schemas.openxmlformats.org/officeDocument/2006/relationships/tags" Target="../tags/tag93.xml"/><Relationship Id="rId1" Type="http://schemas.openxmlformats.org/officeDocument/2006/relationships/vmlDrawing" Target="../drawings/vmlDrawing22.vml"/><Relationship Id="rId6" Type="http://schemas.openxmlformats.org/officeDocument/2006/relationships/tags" Target="../tags/tag97.xml"/><Relationship Id="rId11" Type="http://schemas.openxmlformats.org/officeDocument/2006/relationships/oleObject" Target="../embeddings/oleObject22.bin"/><Relationship Id="rId5" Type="http://schemas.openxmlformats.org/officeDocument/2006/relationships/tags" Target="../tags/tag96.xml"/><Relationship Id="rId10" Type="http://schemas.openxmlformats.org/officeDocument/2006/relationships/notesSlide" Target="../notesSlides/notesSlide16.xml"/><Relationship Id="rId4" Type="http://schemas.openxmlformats.org/officeDocument/2006/relationships/tags" Target="../tags/tag95.xml"/><Relationship Id="rId9"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tags" Target="../tags/tag101.xml"/><Relationship Id="rId7" Type="http://schemas.openxmlformats.org/officeDocument/2006/relationships/image" Target="../media/image3.emf"/><Relationship Id="rId2" Type="http://schemas.openxmlformats.org/officeDocument/2006/relationships/tags" Target="../tags/tag100.xml"/><Relationship Id="rId1" Type="http://schemas.openxmlformats.org/officeDocument/2006/relationships/vmlDrawing" Target="../drawings/vmlDrawing23.vml"/><Relationship Id="rId6" Type="http://schemas.openxmlformats.org/officeDocument/2006/relationships/oleObject" Target="../embeddings/oleObject23.bin"/><Relationship Id="rId5" Type="http://schemas.openxmlformats.org/officeDocument/2006/relationships/slideLayout" Target="../slideLayouts/slideLayout31.xml"/><Relationship Id="rId4" Type="http://schemas.openxmlformats.org/officeDocument/2006/relationships/tags" Target="../tags/tag102.xml"/></Relationships>
</file>

<file path=ppt/slides/_rels/slide23.xml.rels><?xml version="1.0" encoding="UTF-8" standalone="yes"?>
<Relationships xmlns="http://schemas.openxmlformats.org/package/2006/relationships"><Relationship Id="rId8" Type="http://schemas.openxmlformats.org/officeDocument/2006/relationships/tags" Target="../tags/tag109.xml"/><Relationship Id="rId3" Type="http://schemas.openxmlformats.org/officeDocument/2006/relationships/tags" Target="../tags/tag104.xml"/><Relationship Id="rId7" Type="http://schemas.openxmlformats.org/officeDocument/2006/relationships/tags" Target="../tags/tag108.xml"/><Relationship Id="rId2" Type="http://schemas.openxmlformats.org/officeDocument/2006/relationships/tags" Target="../tags/tag103.xml"/><Relationship Id="rId1" Type="http://schemas.openxmlformats.org/officeDocument/2006/relationships/vmlDrawing" Target="../drawings/vmlDrawing24.vml"/><Relationship Id="rId6" Type="http://schemas.openxmlformats.org/officeDocument/2006/relationships/tags" Target="../tags/tag107.xml"/><Relationship Id="rId11" Type="http://schemas.openxmlformats.org/officeDocument/2006/relationships/image" Target="../media/image3.emf"/><Relationship Id="rId5" Type="http://schemas.openxmlformats.org/officeDocument/2006/relationships/tags" Target="../tags/tag106.xml"/><Relationship Id="rId10" Type="http://schemas.openxmlformats.org/officeDocument/2006/relationships/oleObject" Target="../embeddings/oleObject24.bin"/><Relationship Id="rId4" Type="http://schemas.openxmlformats.org/officeDocument/2006/relationships/tags" Target="../tags/tag105.xml"/><Relationship Id="rId9"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8" Type="http://schemas.openxmlformats.org/officeDocument/2006/relationships/hyperlink" Target="http://mics.unicef.org/surveys" TargetMode="External"/><Relationship Id="rId13" Type="http://schemas.openxmlformats.org/officeDocument/2006/relationships/hyperlink" Target="http://www.who.int/gho/health_equity/assessment_toolkit/en/" TargetMode="External"/><Relationship Id="rId3" Type="http://schemas.openxmlformats.org/officeDocument/2006/relationships/tags" Target="../tags/tag111.xml"/><Relationship Id="rId7" Type="http://schemas.openxmlformats.org/officeDocument/2006/relationships/hyperlink" Target="http://dhsprogram.com/Data/" TargetMode="External"/><Relationship Id="rId12" Type="http://schemas.openxmlformats.org/officeDocument/2006/relationships/hyperlink" Target="http://www.equist.info/" TargetMode="External"/><Relationship Id="rId2" Type="http://schemas.openxmlformats.org/officeDocument/2006/relationships/tags" Target="../tags/tag110.xml"/><Relationship Id="rId1" Type="http://schemas.openxmlformats.org/officeDocument/2006/relationships/vmlDrawing" Target="../drawings/vmlDrawing25.vml"/><Relationship Id="rId6" Type="http://schemas.openxmlformats.org/officeDocument/2006/relationships/image" Target="../media/image3.emf"/><Relationship Id="rId11" Type="http://schemas.openxmlformats.org/officeDocument/2006/relationships/hyperlink" Target="http://datatopics.worldbank.org/sdi/" TargetMode="External"/><Relationship Id="rId5" Type="http://schemas.openxmlformats.org/officeDocument/2006/relationships/oleObject" Target="../embeddings/oleObject25.bin"/><Relationship Id="rId15" Type="http://schemas.openxmlformats.org/officeDocument/2006/relationships/hyperlink" Target="http://countdown2030.org/" TargetMode="External"/><Relationship Id="rId10" Type="http://schemas.openxmlformats.org/officeDocument/2006/relationships/hyperlink" Target="http://dhsprogram.com/What-We-Do/Survey-Types/SPA.cfm" TargetMode="External"/><Relationship Id="rId4" Type="http://schemas.openxmlformats.org/officeDocument/2006/relationships/slideLayout" Target="../slideLayouts/slideLayout31.xml"/><Relationship Id="rId9" Type="http://schemas.openxmlformats.org/officeDocument/2006/relationships/hyperlink" Target="http://www.who.int/healthinfo/systems/sara_reports/en/" TargetMode="External"/><Relationship Id="rId14" Type="http://schemas.openxmlformats.org/officeDocument/2006/relationships/hyperlink" Target="http://www.avenirhealth.org/software-spectrum.ph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26.xml"/><Relationship Id="rId7" Type="http://schemas.openxmlformats.org/officeDocument/2006/relationships/oleObject" Target="../embeddings/oleObject4.bin"/><Relationship Id="rId2" Type="http://schemas.openxmlformats.org/officeDocument/2006/relationships/tags" Target="../tags/tag25.xml"/><Relationship Id="rId1" Type="http://schemas.openxmlformats.org/officeDocument/2006/relationships/vmlDrawing" Target="../drawings/vmlDrawing4.vml"/><Relationship Id="rId6" Type="http://schemas.openxmlformats.org/officeDocument/2006/relationships/notesSlide" Target="../notesSlides/notesSlide3.xml"/><Relationship Id="rId5" Type="http://schemas.openxmlformats.org/officeDocument/2006/relationships/slideLayout" Target="../slideLayouts/slideLayout13.xml"/><Relationship Id="rId4" Type="http://schemas.openxmlformats.org/officeDocument/2006/relationships/tags" Target="../tags/tag27.xml"/></Relationships>
</file>

<file path=ppt/slides/_rels/slide4.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29.xml"/><Relationship Id="rId7" Type="http://schemas.openxmlformats.org/officeDocument/2006/relationships/oleObject" Target="../embeddings/oleObject5.bin"/><Relationship Id="rId2" Type="http://schemas.openxmlformats.org/officeDocument/2006/relationships/tags" Target="../tags/tag28.xml"/><Relationship Id="rId1" Type="http://schemas.openxmlformats.org/officeDocument/2006/relationships/vmlDrawing" Target="../drawings/vmlDrawing5.vml"/><Relationship Id="rId6" Type="http://schemas.openxmlformats.org/officeDocument/2006/relationships/notesSlide" Target="../notesSlides/notesSlide4.xml"/><Relationship Id="rId5" Type="http://schemas.openxmlformats.org/officeDocument/2006/relationships/slideLayout" Target="../slideLayouts/slideLayout20.xml"/><Relationship Id="rId4" Type="http://schemas.openxmlformats.org/officeDocument/2006/relationships/tags" Target="../tags/tag30.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32.xml"/><Relationship Id="rId7" Type="http://schemas.openxmlformats.org/officeDocument/2006/relationships/slideLayout" Target="../slideLayouts/slideLayout20.xml"/><Relationship Id="rId2" Type="http://schemas.openxmlformats.org/officeDocument/2006/relationships/tags" Target="../tags/tag31.xml"/><Relationship Id="rId1" Type="http://schemas.openxmlformats.org/officeDocument/2006/relationships/vmlDrawing" Target="../drawings/vmlDrawing6.vml"/><Relationship Id="rId6" Type="http://schemas.openxmlformats.org/officeDocument/2006/relationships/tags" Target="../tags/tag35.xml"/><Relationship Id="rId5" Type="http://schemas.openxmlformats.org/officeDocument/2006/relationships/tags" Target="../tags/tag34.xml"/><Relationship Id="rId10" Type="http://schemas.openxmlformats.org/officeDocument/2006/relationships/image" Target="../media/image5.emf"/><Relationship Id="rId4" Type="http://schemas.openxmlformats.org/officeDocument/2006/relationships/tags" Target="../tags/tag33.xml"/><Relationship Id="rId9"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6.xml"/><Relationship Id="rId3" Type="http://schemas.openxmlformats.org/officeDocument/2006/relationships/tags" Target="../tags/tag37.xml"/><Relationship Id="rId7" Type="http://schemas.openxmlformats.org/officeDocument/2006/relationships/slideLayout" Target="../slideLayouts/slideLayout20.xml"/><Relationship Id="rId2" Type="http://schemas.openxmlformats.org/officeDocument/2006/relationships/tags" Target="../tags/tag36.xml"/><Relationship Id="rId1" Type="http://schemas.openxmlformats.org/officeDocument/2006/relationships/vmlDrawing" Target="../drawings/vmlDrawing7.v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image" Target="../media/image5.emf"/><Relationship Id="rId4" Type="http://schemas.openxmlformats.org/officeDocument/2006/relationships/tags" Target="../tags/tag38.xml"/><Relationship Id="rId9"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tags" Target="../tags/tag42.xml"/><Relationship Id="rId7" Type="http://schemas.openxmlformats.org/officeDocument/2006/relationships/notesSlide" Target="../notesSlides/notesSlide7.xml"/><Relationship Id="rId2" Type="http://schemas.openxmlformats.org/officeDocument/2006/relationships/tags" Target="../tags/tag41.xml"/><Relationship Id="rId1" Type="http://schemas.openxmlformats.org/officeDocument/2006/relationships/vmlDrawing" Target="../drawings/vmlDrawing8.vml"/><Relationship Id="rId6" Type="http://schemas.openxmlformats.org/officeDocument/2006/relationships/slideLayout" Target="../slideLayouts/slideLayout20.xml"/><Relationship Id="rId5" Type="http://schemas.openxmlformats.org/officeDocument/2006/relationships/tags" Target="../tags/tag44.xml"/><Relationship Id="rId4" Type="http://schemas.openxmlformats.org/officeDocument/2006/relationships/tags" Target="../tags/tag43.xml"/><Relationship Id="rId9" Type="http://schemas.openxmlformats.org/officeDocument/2006/relationships/image" Target="../media/image5.emf"/></Relationships>
</file>

<file path=ppt/slides/_rels/slide8.xml.rels><?xml version="1.0" encoding="UTF-8" standalone="yes"?>
<Relationships xmlns="http://schemas.openxmlformats.org/package/2006/relationships"><Relationship Id="rId8" Type="http://schemas.openxmlformats.org/officeDocument/2006/relationships/tags" Target="../tags/tag51.xml"/><Relationship Id="rId3" Type="http://schemas.openxmlformats.org/officeDocument/2006/relationships/tags" Target="../tags/tag46.xml"/><Relationship Id="rId7" Type="http://schemas.openxmlformats.org/officeDocument/2006/relationships/tags" Target="../tags/tag50.xml"/><Relationship Id="rId2" Type="http://schemas.openxmlformats.org/officeDocument/2006/relationships/tags" Target="../tags/tag45.xml"/><Relationship Id="rId1" Type="http://schemas.openxmlformats.org/officeDocument/2006/relationships/vmlDrawing" Target="../drawings/vmlDrawing9.vml"/><Relationship Id="rId6" Type="http://schemas.openxmlformats.org/officeDocument/2006/relationships/tags" Target="../tags/tag49.xml"/><Relationship Id="rId11" Type="http://schemas.openxmlformats.org/officeDocument/2006/relationships/image" Target="../media/image3.emf"/><Relationship Id="rId5" Type="http://schemas.openxmlformats.org/officeDocument/2006/relationships/tags" Target="../tags/tag48.xml"/><Relationship Id="rId10" Type="http://schemas.openxmlformats.org/officeDocument/2006/relationships/oleObject" Target="../embeddings/oleObject9.bin"/><Relationship Id="rId4" Type="http://schemas.openxmlformats.org/officeDocument/2006/relationships/tags" Target="../tags/tag47.xml"/><Relationship Id="rId9"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image" Target="../media/image3.emf"/><Relationship Id="rId2" Type="http://schemas.openxmlformats.org/officeDocument/2006/relationships/tags" Target="../tags/tag52.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slideLayout" Target="../slideLayouts/slideLayout20.xml"/><Relationship Id="rId4" Type="http://schemas.openxmlformats.org/officeDocument/2006/relationships/tags" Target="../tags/tag5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826478" y="2156770"/>
            <a:ext cx="4801525" cy="3040872"/>
          </a:xfrm>
          <a:prstGeom prst="rect">
            <a:avLst/>
          </a:prstGeom>
          <a:solidFill>
            <a:schemeClr val="bg1"/>
          </a:solidFill>
          <a:ln>
            <a:noFill/>
          </a:ln>
          <a:effectLst/>
          <a:extLst/>
        </p:spPr>
        <p:txBody>
          <a:bodyPr vert="horz" wrap="square" lIns="0" tIns="0" rIns="0" bIns="0" numCol="1" anchor="t" anchorCtr="0" compatLnSpc="1">
            <a:prstTxWarp prst="textNoShape">
              <a:avLst/>
            </a:prstTxWarp>
            <a:normAutofit fontScale="97500"/>
          </a:bodyPr>
          <a:lstStyle>
            <a:lvl1pPr algn="l" defTabSz="913526" rtl="0" eaLnBrk="1" fontAlgn="base" hangingPunct="1">
              <a:spcBef>
                <a:spcPct val="0"/>
              </a:spcBef>
              <a:spcAft>
                <a:spcPct val="0"/>
              </a:spcAft>
              <a:tabLst>
                <a:tab pos="275353" algn="l"/>
              </a:tabLst>
              <a:defRPr sz="1939" b="1" baseline="0">
                <a:solidFill>
                  <a:schemeClr val="tx2"/>
                </a:solidFill>
                <a:latin typeface="+mj-lt"/>
                <a:ea typeface="Arial Unicode MS" pitchFamily="34" charset="-128"/>
                <a:cs typeface="Arial Unicode MS" pitchFamily="34" charset="-128"/>
              </a:defRPr>
            </a:lvl1pPr>
            <a:lvl2pPr algn="l" defTabSz="913526" rtl="0" eaLnBrk="1" fontAlgn="base" hangingPunct="1">
              <a:spcBef>
                <a:spcPct val="0"/>
              </a:spcBef>
              <a:spcAft>
                <a:spcPct val="0"/>
              </a:spcAft>
              <a:defRPr sz="1939" b="1">
                <a:solidFill>
                  <a:schemeClr val="tx2"/>
                </a:solidFill>
                <a:latin typeface="Arial" charset="0"/>
              </a:defRPr>
            </a:lvl2pPr>
            <a:lvl3pPr algn="l" defTabSz="913526" rtl="0" eaLnBrk="1" fontAlgn="base" hangingPunct="1">
              <a:spcBef>
                <a:spcPct val="0"/>
              </a:spcBef>
              <a:spcAft>
                <a:spcPct val="0"/>
              </a:spcAft>
              <a:defRPr sz="1939" b="1">
                <a:solidFill>
                  <a:schemeClr val="tx2"/>
                </a:solidFill>
                <a:latin typeface="Arial" charset="0"/>
              </a:defRPr>
            </a:lvl3pPr>
            <a:lvl4pPr algn="l" defTabSz="913526" rtl="0" eaLnBrk="1" fontAlgn="base" hangingPunct="1">
              <a:spcBef>
                <a:spcPct val="0"/>
              </a:spcBef>
              <a:spcAft>
                <a:spcPct val="0"/>
              </a:spcAft>
              <a:defRPr sz="1939" b="1">
                <a:solidFill>
                  <a:schemeClr val="tx2"/>
                </a:solidFill>
                <a:latin typeface="Arial" charset="0"/>
              </a:defRPr>
            </a:lvl4pPr>
            <a:lvl5pPr algn="l" defTabSz="913526" rtl="0" eaLnBrk="1" fontAlgn="base" hangingPunct="1">
              <a:spcBef>
                <a:spcPct val="0"/>
              </a:spcBef>
              <a:spcAft>
                <a:spcPct val="0"/>
              </a:spcAft>
              <a:defRPr sz="1939" b="1">
                <a:solidFill>
                  <a:schemeClr val="tx2"/>
                </a:solidFill>
                <a:latin typeface="Arial" charset="0"/>
              </a:defRPr>
            </a:lvl5pPr>
            <a:lvl6pPr marL="466481" algn="l" defTabSz="913526" rtl="0" eaLnBrk="1" fontAlgn="base" hangingPunct="1">
              <a:spcBef>
                <a:spcPct val="0"/>
              </a:spcBef>
              <a:spcAft>
                <a:spcPct val="0"/>
              </a:spcAft>
              <a:defRPr sz="1939" b="1">
                <a:solidFill>
                  <a:schemeClr val="tx2"/>
                </a:solidFill>
                <a:latin typeface="Arial" charset="0"/>
              </a:defRPr>
            </a:lvl6pPr>
            <a:lvl7pPr marL="932962" algn="l" defTabSz="913526" rtl="0" eaLnBrk="1" fontAlgn="base" hangingPunct="1">
              <a:spcBef>
                <a:spcPct val="0"/>
              </a:spcBef>
              <a:spcAft>
                <a:spcPct val="0"/>
              </a:spcAft>
              <a:defRPr sz="1939" b="1">
                <a:solidFill>
                  <a:schemeClr val="tx2"/>
                </a:solidFill>
                <a:latin typeface="Arial" charset="0"/>
              </a:defRPr>
            </a:lvl7pPr>
            <a:lvl8pPr marL="1399443" algn="l" defTabSz="913526" rtl="0" eaLnBrk="1" fontAlgn="base" hangingPunct="1">
              <a:spcBef>
                <a:spcPct val="0"/>
              </a:spcBef>
              <a:spcAft>
                <a:spcPct val="0"/>
              </a:spcAft>
              <a:defRPr sz="1939" b="1">
                <a:solidFill>
                  <a:schemeClr val="tx2"/>
                </a:solidFill>
                <a:latin typeface="Arial" charset="0"/>
              </a:defRPr>
            </a:lvl8pPr>
            <a:lvl9pPr marL="1865925" algn="l" defTabSz="913526" rtl="0" eaLnBrk="1" fontAlgn="base" hangingPunct="1">
              <a:spcBef>
                <a:spcPct val="0"/>
              </a:spcBef>
              <a:spcAft>
                <a:spcPct val="0"/>
              </a:spcAft>
              <a:defRPr sz="1939" b="1">
                <a:solidFill>
                  <a:schemeClr val="tx2"/>
                </a:solidFill>
                <a:latin typeface="Arial" charset="0"/>
              </a:defRPr>
            </a:lvl9pPr>
          </a:lstStyle>
          <a:p>
            <a:r>
              <a:rPr lang="en-US" sz="2769" kern="0" dirty="0">
                <a:solidFill>
                  <a:srgbClr val="0066CC"/>
                </a:solidFill>
                <a:latin typeface="Tahoma" panose="020B0604030504040204" pitchFamily="34" charset="0"/>
                <a:ea typeface="Tahoma" panose="020B0604030504040204" pitchFamily="34" charset="0"/>
                <a:cs typeface="Tahoma" panose="020B0604030504040204" pitchFamily="34" charset="0"/>
              </a:rPr>
              <a:t>PROGRAMME REVIEW FOR REPRODUCTIVE, MATERNAL, NEWBORN, CHILD AND ADOLESCENT </a:t>
            </a:r>
            <a:r>
              <a:rPr lang="en-US" sz="2769" kern="0" dirty="0" smtClean="0">
                <a:solidFill>
                  <a:srgbClr val="0066CC"/>
                </a:solidFill>
                <a:latin typeface="Tahoma" panose="020B0604030504040204" pitchFamily="34" charset="0"/>
                <a:ea typeface="Tahoma" panose="020B0604030504040204" pitchFamily="34" charset="0"/>
                <a:cs typeface="Tahoma" panose="020B0604030504040204" pitchFamily="34" charset="0"/>
              </a:rPr>
              <a:t>HEALTH</a:t>
            </a:r>
          </a:p>
          <a:p>
            <a:r>
              <a:rPr lang="en-US" sz="2769" kern="0" dirty="0">
                <a:solidFill>
                  <a:srgbClr val="002960"/>
                </a:solidFill>
                <a:latin typeface="Tahoma" panose="020B0604030504040204" pitchFamily="34" charset="0"/>
                <a:ea typeface="Tahoma" panose="020B0604030504040204" pitchFamily="34" charset="0"/>
                <a:cs typeface="Tahoma" panose="020B0604030504040204" pitchFamily="34" charset="0"/>
              </a:rPr>
              <a:t/>
            </a:r>
            <a:br>
              <a:rPr lang="en-US" sz="2769" kern="0" dirty="0">
                <a:solidFill>
                  <a:srgbClr val="002960"/>
                </a:solidFill>
                <a:latin typeface="Tahoma" panose="020B0604030504040204" pitchFamily="34" charset="0"/>
                <a:ea typeface="Tahoma" panose="020B0604030504040204" pitchFamily="34" charset="0"/>
                <a:cs typeface="Tahoma" panose="020B0604030504040204" pitchFamily="34" charset="0"/>
              </a:rPr>
            </a:br>
            <a:r>
              <a:rPr lang="en-US" sz="2769"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Facilitator’s Guide</a:t>
            </a:r>
            <a:endParaRPr lang="en-US" sz="2769"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Subtitle 2"/>
          <p:cNvSpPr txBox="1">
            <a:spLocks/>
          </p:cNvSpPr>
          <p:nvPr/>
        </p:nvSpPr>
        <p:spPr>
          <a:xfrm>
            <a:off x="826478" y="5902231"/>
            <a:ext cx="1995550" cy="390971"/>
          </a:xfrm>
          <a:prstGeom prst="rect">
            <a:avLst/>
          </a:prstGeom>
        </p:spPr>
        <p:txBody>
          <a:bodyPr>
            <a:normAutofit/>
          </a:bodyPr>
          <a:lstStyle>
            <a:lvl1pPr marL="0" indent="0" algn="l" defTabSz="913526" rtl="0" eaLnBrk="1" fontAlgn="base" hangingPunct="1">
              <a:spcBef>
                <a:spcPct val="0"/>
              </a:spcBef>
              <a:spcAft>
                <a:spcPct val="0"/>
              </a:spcAft>
              <a:buClr>
                <a:schemeClr val="tx2"/>
              </a:buClr>
              <a:defRPr sz="1632" baseline="0">
                <a:solidFill>
                  <a:schemeClr val="tx1"/>
                </a:solidFill>
                <a:latin typeface="+mn-lt"/>
                <a:ea typeface="Arial Unicode MS" pitchFamily="34" charset="-128"/>
                <a:cs typeface="Arial Unicode MS" pitchFamily="34" charset="-128"/>
              </a:defRPr>
            </a:lvl1pPr>
            <a:lvl2pPr marL="197607" indent="-195987" algn="l" defTabSz="913526" rtl="0" eaLnBrk="1" fontAlgn="base" hangingPunct="1">
              <a:spcBef>
                <a:spcPct val="0"/>
              </a:spcBef>
              <a:spcAft>
                <a:spcPct val="0"/>
              </a:spcAft>
              <a:buClr>
                <a:schemeClr val="tx2"/>
              </a:buClr>
              <a:buSzPct val="125000"/>
              <a:buFont typeface="Arial" charset="0"/>
              <a:buChar char="▪"/>
              <a:defRPr sz="1632" baseline="0">
                <a:solidFill>
                  <a:schemeClr val="tx1"/>
                </a:solidFill>
                <a:latin typeface="+mn-lt"/>
                <a:ea typeface="Arial Unicode MS" pitchFamily="34" charset="-128"/>
                <a:cs typeface="Arial Unicode MS" pitchFamily="34" charset="-128"/>
              </a:defRPr>
            </a:lvl2pPr>
            <a:lvl3pPr marL="466481" indent="-267255" algn="l" defTabSz="913526" rtl="0" eaLnBrk="1" fontAlgn="base" hangingPunct="1">
              <a:spcBef>
                <a:spcPct val="0"/>
              </a:spcBef>
              <a:spcAft>
                <a:spcPct val="0"/>
              </a:spcAft>
              <a:buClr>
                <a:schemeClr val="tx2"/>
              </a:buClr>
              <a:buSzPct val="120000"/>
              <a:buFont typeface="Arial" charset="0"/>
              <a:buChar char="–"/>
              <a:defRPr sz="1632" baseline="0">
                <a:solidFill>
                  <a:schemeClr val="tx1"/>
                </a:solidFill>
                <a:latin typeface="+mn-lt"/>
                <a:ea typeface="Arial Unicode MS" pitchFamily="34" charset="-128"/>
                <a:cs typeface="Arial Unicode MS" pitchFamily="34" charset="-128"/>
              </a:defRPr>
            </a:lvl3pPr>
            <a:lvl4pPr marL="626835" indent="-158733" algn="l" defTabSz="913526" rtl="0" eaLnBrk="1" fontAlgn="base" hangingPunct="1">
              <a:spcBef>
                <a:spcPct val="0"/>
              </a:spcBef>
              <a:spcAft>
                <a:spcPct val="0"/>
              </a:spcAft>
              <a:buClr>
                <a:schemeClr val="tx2"/>
              </a:buClr>
              <a:buSzPct val="120000"/>
              <a:buFont typeface="Arial" charset="0"/>
              <a:buChar char="▫"/>
              <a:defRPr sz="1632" baseline="0">
                <a:solidFill>
                  <a:schemeClr val="tx1"/>
                </a:solidFill>
                <a:latin typeface="+mn-lt"/>
                <a:ea typeface="Arial Unicode MS" pitchFamily="34" charset="-128"/>
                <a:cs typeface="Arial Unicode MS" pitchFamily="34" charset="-128"/>
              </a:defRPr>
            </a:lvl4pPr>
            <a:lvl5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ea typeface="Arial Unicode MS" pitchFamily="34" charset="-128"/>
                <a:cs typeface="Arial Unicode MS" pitchFamily="34" charset="-128"/>
              </a:defRPr>
            </a:lvl5pPr>
            <a:lvl6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9pPr>
          </a:lstStyle>
          <a:p>
            <a:pPr>
              <a:buClr>
                <a:srgbClr val="002960"/>
              </a:buClr>
            </a:pPr>
            <a:r>
              <a:rPr lang="en-US" sz="1846"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December </a:t>
            </a:r>
            <a:r>
              <a:rPr lang="en-US" sz="1846" kern="0" dirty="0">
                <a:solidFill>
                  <a:srgbClr val="000000"/>
                </a:solidFill>
                <a:latin typeface="Tahoma" panose="020B0604030504040204" pitchFamily="34" charset="0"/>
                <a:ea typeface="Tahoma" panose="020B0604030504040204" pitchFamily="34" charset="0"/>
                <a:cs typeface="Tahoma" panose="020B0604030504040204" pitchFamily="34" charset="0"/>
              </a:rPr>
              <a:t>2017</a:t>
            </a:r>
          </a:p>
        </p:txBody>
      </p:sp>
      <p:pic>
        <p:nvPicPr>
          <p:cNvPr id="5" name="Picture 4"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89499" y="7661203"/>
            <a:ext cx="2088494" cy="820911"/>
          </a:xfrm>
          <a:prstGeom prst="rect">
            <a:avLst/>
          </a:prstGeom>
        </p:spPr>
      </p:pic>
      <p:sp>
        <p:nvSpPr>
          <p:cNvPr id="6" name="Title 1"/>
          <p:cNvSpPr>
            <a:spLocks noGrp="1"/>
          </p:cNvSpPr>
          <p:nvPr>
            <p:ph type="title"/>
            <p:custDataLst>
              <p:tags r:id="rId1"/>
            </p:custDataLst>
          </p:nvPr>
        </p:nvSpPr>
        <p:spPr>
          <a:xfrm>
            <a:off x="6276997" y="8696426"/>
            <a:ext cx="423842" cy="304699"/>
          </a:xfrm>
          <a:solidFill>
            <a:schemeClr val="bg1"/>
          </a:solidFill>
        </p:spPr>
        <p:txBody>
          <a:bodyPr>
            <a:noAutofit/>
          </a:bodyPr>
          <a:lstStyle/>
          <a:p>
            <a:r>
              <a:rPr lang="en-US" sz="1200" dirty="0">
                <a:solidFill>
                  <a:schemeClr val="bg1"/>
                </a:solidFill>
                <a:latin typeface="+mn-lt"/>
                <a:ea typeface="Tahoma" panose="020B0604030504040204" pitchFamily="34" charset="0"/>
                <a:cs typeface="Tahoma" panose="020B0604030504040204" pitchFamily="34" charset="0"/>
              </a:rPr>
              <a:t>0</a:t>
            </a:r>
            <a:endParaRPr lang="en-US" sz="1200" b="1" dirty="0">
              <a:solidFill>
                <a:schemeClr val="bg1"/>
              </a:solidFill>
              <a:latin typeface="+mn-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4950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2601"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263770" y="351942"/>
                        <a:ext cx="149514" cy="149514"/>
                      </a:xfrm>
                      <a:prstGeom prst="rect">
                        <a:avLst/>
                      </a:prstGeom>
                    </p:spPr>
                  </p:pic>
                </p:oleObj>
              </mc:Fallback>
            </mc:AlternateContent>
          </a:graphicData>
        </a:graphic>
      </p:graphicFrame>
      <p:sp>
        <p:nvSpPr>
          <p:cNvPr id="2" name="Slide Number Placeholder 1"/>
          <p:cNvSpPr>
            <a:spLocks noGrp="1"/>
          </p:cNvSpPr>
          <p:nvPr>
            <p:ph type="sldNum" sz="quarter" idx="12"/>
          </p:nvPr>
        </p:nvSpPr>
        <p:spPr/>
        <p:txBody>
          <a:bodyPr/>
          <a:lstStyle/>
          <a:p>
            <a:fld id="{96BF1FCE-B2FD-460C-9ACE-C3448976CBCC}" type="slidenum">
              <a:rPr lang="en-US" smtClean="0"/>
              <a:t>10</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920568431"/>
              </p:ext>
            </p:extLst>
          </p:nvPr>
        </p:nvGraphicFramePr>
        <p:xfrm>
          <a:off x="533110" y="1250183"/>
          <a:ext cx="5581940" cy="7344430"/>
        </p:xfrm>
        <a:graphic>
          <a:graphicData uri="http://schemas.openxmlformats.org/drawingml/2006/table">
            <a:tbl>
              <a:tblPr firstRow="1" bandRow="1">
                <a:tableStyleId>{C083E6E3-FA7D-4D7B-A595-EF9225AFEA82}</a:tableStyleId>
              </a:tblPr>
              <a:tblGrid>
                <a:gridCol w="1222121"/>
                <a:gridCol w="3018569"/>
                <a:gridCol w="1341250"/>
              </a:tblGrid>
              <a:tr h="382173">
                <a:tc>
                  <a:txBody>
                    <a:bodyPr/>
                    <a:lstStyle/>
                    <a:p>
                      <a:r>
                        <a:rPr lang="en-US" sz="1400" dirty="0" smtClean="0"/>
                        <a:t>Time</a:t>
                      </a:r>
                      <a:endParaRPr lang="en-US" sz="1400" dirty="0"/>
                    </a:p>
                  </a:txBody>
                  <a:tcPr/>
                </a:tc>
                <a:tc>
                  <a:txBody>
                    <a:bodyPr/>
                    <a:lstStyle/>
                    <a:p>
                      <a:r>
                        <a:rPr lang="en-US" sz="1400" dirty="0" smtClean="0"/>
                        <a:t>Activity</a:t>
                      </a:r>
                      <a:endParaRPr lang="en-US" sz="1400" dirty="0"/>
                    </a:p>
                  </a:txBody>
                  <a:tcPr/>
                </a:tc>
                <a:tc>
                  <a:txBody>
                    <a:bodyPr/>
                    <a:lstStyle/>
                    <a:p>
                      <a:r>
                        <a:rPr lang="en-US" sz="1400" dirty="0" smtClean="0"/>
                        <a:t>Format</a:t>
                      </a:r>
                      <a:endParaRPr lang="en-US" sz="1400" dirty="0"/>
                    </a:p>
                  </a:txBody>
                  <a:tcPr/>
                </a:tc>
              </a:tr>
              <a:tr h="342758">
                <a:tc>
                  <a:txBody>
                    <a:bodyPr/>
                    <a:lstStyle/>
                    <a:p>
                      <a:r>
                        <a:rPr lang="en-US" sz="1400" dirty="0" smtClean="0"/>
                        <a:t>8:30</a:t>
                      </a:r>
                      <a:r>
                        <a:rPr lang="en-US" sz="1400" baseline="0" dirty="0" smtClean="0"/>
                        <a:t> – 9:00</a:t>
                      </a:r>
                      <a:endParaRPr lang="en-US" sz="1400" dirty="0"/>
                    </a:p>
                  </a:txBody>
                  <a:tcPr/>
                </a:tc>
                <a:tc>
                  <a:txBody>
                    <a:bodyPr/>
                    <a:lstStyle/>
                    <a:p>
                      <a:r>
                        <a:rPr lang="en-US" sz="1400" dirty="0" smtClean="0"/>
                        <a:t>Recap Day 1 activities</a:t>
                      </a:r>
                      <a:endParaRPr lang="en-US" sz="1400" dirty="0"/>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Plenary</a:t>
                      </a:r>
                      <a:endParaRPr lang="en-US" sz="1400" b="0" dirty="0" smtClean="0"/>
                    </a:p>
                  </a:txBody>
                  <a:tcPr/>
                </a:tc>
              </a:tr>
              <a:tr h="327178">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9:00 – 9:30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Introduction of Step 1b: To what extent have the RMNCAH </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interventions contributed to achieving the target impact?</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27178">
                <a:tc>
                  <a:txBody>
                    <a:bodyPr/>
                    <a:lstStyle/>
                    <a:p>
                      <a:r>
                        <a:rPr lang="en-US" sz="1400" dirty="0" smtClean="0"/>
                        <a:t>9:30 – 10:30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Step 1b:</a:t>
                      </a:r>
                      <a:r>
                        <a:rPr lang="en-US" sz="1400" baseline="0" dirty="0" smtClean="0"/>
                        <a:t> Review coverage of RMNCAH interventions to identify </a:t>
                      </a:r>
                      <a:r>
                        <a:rPr lang="en-US" sz="1350" kern="1200" dirty="0" smtClean="0">
                          <a:solidFill>
                            <a:schemeClr val="tx1"/>
                          </a:solidFill>
                          <a:effectLst/>
                          <a:latin typeface="+mn-lt"/>
                          <a:ea typeface="+mn-ea"/>
                          <a:cs typeface="+mn-cs"/>
                        </a:rPr>
                        <a:t>underperforming interventions or intervention packages and assess disparities in coverage</a:t>
                      </a:r>
                      <a:endParaRPr lang="en-US" sz="1400" dirty="0" smtClean="0">
                        <a:solidFill>
                          <a:schemeClr val="tx1"/>
                        </a:solidFill>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Group work</a:t>
                      </a:r>
                    </a:p>
                  </a:txBody>
                  <a:tcPr/>
                </a:tc>
              </a:tr>
              <a:tr h="327179">
                <a:tc>
                  <a:txBody>
                    <a:bodyPr/>
                    <a:lstStyle/>
                    <a:p>
                      <a:r>
                        <a:rPr lang="en-US" sz="1400" dirty="0" smtClean="0"/>
                        <a:t>10:30 – 11:00</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365748">
                <a:tc>
                  <a:txBody>
                    <a:bodyPr/>
                    <a:lstStyle/>
                    <a:p>
                      <a:r>
                        <a:rPr lang="en-US" sz="1400" dirty="0" smtClean="0"/>
                        <a:t>11:00 – 11:30</a:t>
                      </a:r>
                    </a:p>
                  </a:txBody>
                  <a:tcPr/>
                </a:tc>
                <a:tc>
                  <a:txBody>
                    <a:bodyPr/>
                    <a:lstStyle/>
                    <a:p>
                      <a:r>
                        <a:rPr lang="en-US" sz="1400" dirty="0" smtClean="0"/>
                        <a:t>Step 1b</a:t>
                      </a:r>
                      <a:r>
                        <a:rPr lang="en-US" sz="1400" baseline="0" dirty="0" smtClean="0"/>
                        <a:t> g</a:t>
                      </a:r>
                      <a:r>
                        <a:rPr lang="en-US" sz="1400" dirty="0" smtClean="0"/>
                        <a:t>roup work continued</a:t>
                      </a:r>
                      <a:endParaRPr lang="en-US" sz="1400" dirty="0"/>
                    </a:p>
                  </a:txBody>
                  <a:tcPr/>
                </a:tc>
                <a:tc>
                  <a:txBody>
                    <a:bodyPr/>
                    <a:lstStyle/>
                    <a:p>
                      <a:r>
                        <a:rPr lang="en-US" sz="1400" dirty="0" smtClean="0"/>
                        <a:t>Group</a:t>
                      </a:r>
                      <a:r>
                        <a:rPr lang="en-US" sz="1400" baseline="0" dirty="0" smtClean="0"/>
                        <a:t> work</a:t>
                      </a:r>
                      <a:endParaRPr lang="en-US" sz="1400" dirty="0"/>
                    </a:p>
                  </a:txBody>
                  <a:tcPr/>
                </a:tc>
              </a:tr>
              <a:tr h="348990">
                <a:tc>
                  <a:txBody>
                    <a:bodyPr/>
                    <a:lstStyle/>
                    <a:p>
                      <a:r>
                        <a:rPr lang="en-US" sz="1400" dirty="0" smtClean="0"/>
                        <a:t>11:30 – 12:30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Presentations on group</a:t>
                      </a:r>
                      <a:r>
                        <a:rPr lang="en-US" sz="1400" baseline="0" dirty="0" smtClean="0"/>
                        <a:t> work findings</a:t>
                      </a:r>
                      <a:endParaRPr lang="en-US" sz="1400" dirty="0" smtClean="0"/>
                    </a:p>
                  </a:txBody>
                  <a:tcPr/>
                </a:tc>
                <a:tc>
                  <a:txBody>
                    <a:bodyPr/>
                    <a:lstStyle/>
                    <a:p>
                      <a:r>
                        <a:rPr lang="en-US" sz="1400" dirty="0" smtClean="0"/>
                        <a:t>Plenary</a:t>
                      </a:r>
                      <a:endParaRPr lang="en-US" sz="1400" dirty="0"/>
                    </a:p>
                  </a:txBody>
                  <a:tcPr/>
                </a:tc>
              </a:tr>
              <a:tr h="348990">
                <a:tc>
                  <a:txBody>
                    <a:bodyPr/>
                    <a:lstStyle/>
                    <a:p>
                      <a:r>
                        <a:rPr lang="en-US" sz="1400" dirty="0" smtClean="0"/>
                        <a:t>12:30– 13:30</a:t>
                      </a:r>
                      <a:r>
                        <a:rPr lang="en-US" sz="1400" baseline="0" dirty="0" smtClean="0"/>
                        <a:t> </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Lunch</a:t>
                      </a:r>
                      <a:endParaRPr lang="en-US" sz="1400" dirty="0"/>
                    </a:p>
                  </a:txBody>
                  <a:tcPr/>
                </a:tc>
                <a:tc>
                  <a:txBody>
                    <a:bodyPr/>
                    <a:lstStyle/>
                    <a:p>
                      <a:endParaRPr lang="en-US" sz="1400" dirty="0"/>
                    </a:p>
                  </a:txBody>
                  <a:tcPr/>
                </a:tc>
              </a:tr>
              <a:tr h="719792">
                <a:tc>
                  <a:txBody>
                    <a:bodyPr/>
                    <a:lstStyle/>
                    <a:p>
                      <a:r>
                        <a:rPr lang="en-US" sz="1400" dirty="0" smtClean="0"/>
                        <a:t>13:30 – 14:00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Introduction of Step 2a: Which RMNCAH intervention packages were implemented and where?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81290">
                <a:tc>
                  <a:txBody>
                    <a:bodyPr/>
                    <a:lstStyle/>
                    <a:p>
                      <a:r>
                        <a:rPr lang="en-US" sz="1400" dirty="0" smtClean="0"/>
                        <a:t>14:00 – 15:00</a:t>
                      </a:r>
                    </a:p>
                  </a:txBody>
                  <a:tcPr/>
                </a:tc>
                <a:tc>
                  <a:txBody>
                    <a:bodyPr/>
                    <a:lstStyle/>
                    <a:p>
                      <a:pPr marL="1190" marR="0" lvl="1" indent="0" algn="l" defTabSz="385763" rtl="0" eaLnBrk="1" fontAlgn="auto" latinLnBrk="0" hangingPunct="1">
                        <a:lnSpc>
                          <a:spcPct val="100000"/>
                        </a:lnSpc>
                        <a:spcBef>
                          <a:spcPct val="50000"/>
                        </a:spcBef>
                        <a:spcAft>
                          <a:spcPts val="0"/>
                        </a:spcAft>
                        <a:buClrTx/>
                        <a:buSzTx/>
                        <a:buFont typeface="Wingdings" panose="05000000000000000000" pitchFamily="2" charset="2"/>
                        <a:buNone/>
                        <a:tabLst/>
                        <a:defRPr/>
                      </a:pPr>
                      <a:r>
                        <a:rPr lang="en-US" sz="1400" dirty="0" smtClean="0"/>
                        <a:t>Step 2a: Review availability of packages – geographic areas and levels of health system – where interventions or packages were implemented and where improvement is needed</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Group work</a:t>
                      </a:r>
                    </a:p>
                  </a:txBody>
                  <a:tcPr/>
                </a:tc>
              </a:tr>
              <a:tr h="308482">
                <a:tc>
                  <a:txBody>
                    <a:bodyPr/>
                    <a:lstStyle/>
                    <a:p>
                      <a:r>
                        <a:rPr lang="en-US" sz="1400" dirty="0" smtClean="0"/>
                        <a:t>15:00 – 15:30 </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320804">
                <a:tc>
                  <a:txBody>
                    <a:bodyPr/>
                    <a:lstStyle/>
                    <a:p>
                      <a:r>
                        <a:rPr lang="en-US" sz="1400" dirty="0" smtClean="0"/>
                        <a:t>15:30</a:t>
                      </a:r>
                      <a:r>
                        <a:rPr lang="en-US" sz="1400" baseline="0" dirty="0" smtClean="0"/>
                        <a:t> – 16:00</a:t>
                      </a:r>
                      <a:endParaRPr lang="en-US" sz="1400" dirty="0"/>
                    </a:p>
                  </a:txBody>
                  <a:tcPr/>
                </a:tc>
                <a:tc>
                  <a:txBody>
                    <a:bodyPr/>
                    <a:lstStyle/>
                    <a:p>
                      <a:r>
                        <a:rPr lang="en-US" sz="1400" dirty="0" smtClean="0"/>
                        <a:t>Step 2a group work continued</a:t>
                      </a:r>
                      <a:endParaRPr lang="en-US" sz="1400" dirty="0"/>
                    </a:p>
                  </a:txBody>
                  <a:tcPr/>
                </a:tc>
                <a:tc>
                  <a:txBody>
                    <a:bodyPr/>
                    <a:lstStyle/>
                    <a:p>
                      <a:r>
                        <a:rPr lang="en-US" sz="1400" dirty="0" smtClean="0"/>
                        <a:t>Group</a:t>
                      </a:r>
                      <a:r>
                        <a:rPr lang="en-US" sz="1400" baseline="0" dirty="0" smtClean="0"/>
                        <a:t> work</a:t>
                      </a:r>
                      <a:endParaRPr lang="en-US" sz="1400" dirty="0"/>
                    </a:p>
                  </a:txBody>
                  <a:tcPr/>
                </a:tc>
              </a:tr>
              <a:tr h="320804">
                <a:tc>
                  <a:txBody>
                    <a:bodyPr/>
                    <a:lstStyle/>
                    <a:p>
                      <a:r>
                        <a:rPr lang="en-US" sz="1400" dirty="0" smtClean="0"/>
                        <a:t>16:00</a:t>
                      </a:r>
                      <a:r>
                        <a:rPr lang="en-US" sz="1400" baseline="0" dirty="0" smtClean="0"/>
                        <a:t> – 17:00</a:t>
                      </a:r>
                      <a:endParaRPr lang="en-US" sz="1400" dirty="0"/>
                    </a:p>
                  </a:txBody>
                  <a:tcPr/>
                </a:tc>
                <a:tc>
                  <a:txBody>
                    <a:bodyPr/>
                    <a:lstStyle/>
                    <a:p>
                      <a:r>
                        <a:rPr lang="en-US" sz="1400" dirty="0" smtClean="0"/>
                        <a:t>Presentation</a:t>
                      </a:r>
                      <a:r>
                        <a:rPr lang="en-US" sz="1400" baseline="0" dirty="0" smtClean="0"/>
                        <a:t> on group work findings</a:t>
                      </a:r>
                      <a:endParaRPr lang="en-US" sz="1400" dirty="0"/>
                    </a:p>
                  </a:txBody>
                  <a:tcPr/>
                </a:tc>
                <a:tc>
                  <a:txBody>
                    <a:bodyPr/>
                    <a:lstStyle/>
                    <a:p>
                      <a:r>
                        <a:rPr lang="en-US" sz="1400" dirty="0" smtClean="0"/>
                        <a:t>Plenary</a:t>
                      </a:r>
                      <a:endParaRPr lang="en-US" sz="1400" dirty="0"/>
                    </a:p>
                  </a:txBody>
                  <a:tcPr/>
                </a:tc>
              </a:tr>
              <a:tr h="308482">
                <a:tc>
                  <a:txBody>
                    <a:bodyPr/>
                    <a:lstStyle/>
                    <a:p>
                      <a:r>
                        <a:rPr lang="en-US" sz="1400" dirty="0" smtClean="0"/>
                        <a:t>17:00 – 18:00</a:t>
                      </a:r>
                      <a:endParaRPr lang="en-US" sz="1400" dirty="0"/>
                    </a:p>
                  </a:txBody>
                  <a:tcPr/>
                </a:tc>
                <a:tc>
                  <a:txBody>
                    <a:bodyPr/>
                    <a:lstStyle/>
                    <a:p>
                      <a:r>
                        <a:rPr lang="en-US" sz="1400" dirty="0" smtClean="0"/>
                        <a:t>Facilitators’ meeting</a:t>
                      </a:r>
                      <a:endParaRPr lang="en-US" sz="1400" dirty="0"/>
                    </a:p>
                  </a:txBody>
                  <a:tcPr/>
                </a:tc>
                <a:tc>
                  <a:txBody>
                    <a:bodyPr/>
                    <a:lstStyle/>
                    <a:p>
                      <a:endParaRPr lang="en-US" sz="1400" dirty="0"/>
                    </a:p>
                  </a:txBody>
                  <a:tcPr/>
                </a:tc>
              </a:tr>
            </a:tbl>
          </a:graphicData>
        </a:graphic>
      </p:graphicFrame>
      <p:sp>
        <p:nvSpPr>
          <p:cNvPr id="8" name="Title 1"/>
          <p:cNvSpPr txBox="1">
            <a:spLocks/>
          </p:cNvSpPr>
          <p:nvPr>
            <p:custDataLst>
              <p:tags r:id="rId3"/>
            </p:custDataLst>
          </p:nvPr>
        </p:nvSpPr>
        <p:spPr bwMode="auto">
          <a:xfrm>
            <a:off x="533110" y="915261"/>
            <a:ext cx="5359778"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Day 2</a:t>
            </a:r>
            <a:endParaRPr lang="en-US" sz="1400" dirty="0">
              <a:solidFill>
                <a:prstClr val="white"/>
              </a:solidFill>
              <a:latin typeface="Calibri" panose="020F0502020204030204"/>
            </a:endParaRPr>
          </a:p>
        </p:txBody>
      </p:sp>
      <p:sp>
        <p:nvSpPr>
          <p:cNvPr id="9" name="Title 1"/>
          <p:cNvSpPr txBox="1">
            <a:spLocks/>
          </p:cNvSpPr>
          <p:nvPr>
            <p:custDataLst>
              <p:tags r:id="rId4"/>
            </p:custDataLst>
          </p:nvPr>
        </p:nvSpPr>
        <p:spPr bwMode="auto">
          <a:xfrm>
            <a:off x="344738" y="414928"/>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2.3 Sample agenda con’t.</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51820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3625"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2.3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Sample </a:t>
            </a: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agenda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con’t.</a:t>
            </a:r>
          </a:p>
        </p:txBody>
      </p:sp>
      <p:sp>
        <p:nvSpPr>
          <p:cNvPr id="2" name="Slide Number Placeholder 1"/>
          <p:cNvSpPr>
            <a:spLocks noGrp="1"/>
          </p:cNvSpPr>
          <p:nvPr>
            <p:ph type="sldNum" sz="quarter" idx="12"/>
          </p:nvPr>
        </p:nvSpPr>
        <p:spPr/>
        <p:txBody>
          <a:bodyPr/>
          <a:lstStyle/>
          <a:p>
            <a:fld id="{96BF1FCE-B2FD-460C-9ACE-C3448976CBCC}" type="slidenum">
              <a:rPr lang="en-US" smtClean="0"/>
              <a:t>11</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280592036"/>
              </p:ext>
            </p:extLst>
          </p:nvPr>
        </p:nvGraphicFramePr>
        <p:xfrm>
          <a:off x="533110" y="1390044"/>
          <a:ext cx="5530806" cy="6513850"/>
        </p:xfrm>
        <a:graphic>
          <a:graphicData uri="http://schemas.openxmlformats.org/drawingml/2006/table">
            <a:tbl>
              <a:tblPr firstRow="1" bandRow="1">
                <a:tableStyleId>{C083E6E3-FA7D-4D7B-A595-EF9225AFEA82}</a:tableStyleId>
              </a:tblPr>
              <a:tblGrid>
                <a:gridCol w="1210925"/>
                <a:gridCol w="2990918"/>
                <a:gridCol w="1328963"/>
              </a:tblGrid>
              <a:tr h="382173">
                <a:tc>
                  <a:txBody>
                    <a:bodyPr/>
                    <a:lstStyle/>
                    <a:p>
                      <a:r>
                        <a:rPr lang="en-US" sz="1400" dirty="0" smtClean="0"/>
                        <a:t>Time</a:t>
                      </a:r>
                      <a:endParaRPr lang="en-US" sz="1400" dirty="0"/>
                    </a:p>
                  </a:txBody>
                  <a:tcPr/>
                </a:tc>
                <a:tc>
                  <a:txBody>
                    <a:bodyPr/>
                    <a:lstStyle/>
                    <a:p>
                      <a:r>
                        <a:rPr lang="en-US" sz="1400" dirty="0" smtClean="0"/>
                        <a:t>Activity</a:t>
                      </a:r>
                      <a:endParaRPr lang="en-US" sz="1400" dirty="0"/>
                    </a:p>
                  </a:txBody>
                  <a:tcPr/>
                </a:tc>
                <a:tc>
                  <a:txBody>
                    <a:bodyPr/>
                    <a:lstStyle/>
                    <a:p>
                      <a:r>
                        <a:rPr lang="en-US" sz="1400" dirty="0" smtClean="0"/>
                        <a:t>Format</a:t>
                      </a:r>
                      <a:endParaRPr lang="en-US" sz="1400" dirty="0"/>
                    </a:p>
                  </a:txBody>
                  <a:tcPr/>
                </a:tc>
              </a:tr>
              <a:tr h="342758">
                <a:tc>
                  <a:txBody>
                    <a:bodyPr/>
                    <a:lstStyle/>
                    <a:p>
                      <a:r>
                        <a:rPr lang="en-US" sz="1400" dirty="0" smtClean="0"/>
                        <a:t>8:30</a:t>
                      </a:r>
                      <a:r>
                        <a:rPr lang="en-US" sz="1400" baseline="0" dirty="0" smtClean="0"/>
                        <a:t> – 9:00</a:t>
                      </a:r>
                      <a:endParaRPr lang="en-US" sz="1400" dirty="0"/>
                    </a:p>
                  </a:txBody>
                  <a:tcPr/>
                </a:tc>
                <a:tc>
                  <a:txBody>
                    <a:bodyPr/>
                    <a:lstStyle/>
                    <a:p>
                      <a:r>
                        <a:rPr lang="en-US" sz="1400" dirty="0" smtClean="0"/>
                        <a:t>Recap Day 2 activities</a:t>
                      </a:r>
                      <a:endParaRPr lang="en-US" sz="1400" dirty="0"/>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Plenary</a:t>
                      </a:r>
                      <a:endParaRPr lang="en-US" sz="1400" b="0" dirty="0" smtClean="0"/>
                    </a:p>
                  </a:txBody>
                  <a:tcPr/>
                </a:tc>
              </a:tr>
              <a:tr h="327178">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9:00 – 9:30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Introduction of Step 2b: How well were RMNCAH intervention packages implemented?</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27178">
                <a:tc>
                  <a:txBody>
                    <a:bodyPr/>
                    <a:lstStyle/>
                    <a:p>
                      <a:r>
                        <a:rPr lang="en-US" sz="1400" dirty="0" smtClean="0"/>
                        <a:t>9:30 – 10:30</a:t>
                      </a:r>
                      <a:endParaRPr lang="en-US" sz="1400" dirty="0"/>
                    </a:p>
                  </a:txBody>
                  <a:tcPr/>
                </a:tc>
                <a:tc>
                  <a:txBody>
                    <a:bodyPr/>
                    <a:lstStyle/>
                    <a:p>
                      <a:pPr marL="1190" marR="0" lvl="1" indent="0" algn="l" defTabSz="914400" rtl="0" eaLnBrk="1" fontAlgn="auto" latinLnBrk="0" hangingPunct="1">
                        <a:lnSpc>
                          <a:spcPct val="100000"/>
                        </a:lnSpc>
                        <a:spcBef>
                          <a:spcPct val="50000"/>
                        </a:spcBef>
                        <a:spcAft>
                          <a:spcPts val="0"/>
                        </a:spcAft>
                        <a:buClrTx/>
                        <a:buSzTx/>
                        <a:buFont typeface="Wingdings" panose="05000000000000000000" pitchFamily="2" charset="2"/>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Step 2b: Review indicators of availability, access, quality, and </a:t>
                      </a:r>
                      <a:r>
                        <a:rPr kumimoji="0" lang="en-US" sz="1400" b="0" i="0" u="none" strike="noStrike" kern="1200" cap="none" spc="0" normalizeH="0" baseline="0" noProof="0" dirty="0" smtClean="0">
                          <a:ln>
                            <a:noFill/>
                          </a:ln>
                          <a:solidFill>
                            <a:prstClr val="black"/>
                          </a:solidFill>
                          <a:effectLst/>
                          <a:uLnTx/>
                          <a:uFillTx/>
                          <a:latin typeface="+mn-lt"/>
                          <a:ea typeface="+mn-ea"/>
                          <a:cs typeface="+mn-cs"/>
                        </a:rPr>
                        <a:t>demand</a:t>
                      </a:r>
                      <a:endParaRPr kumimoji="0" lang="en-US" sz="1400" b="0" i="0" u="none" strike="sngStrike" kern="1200" cap="none" spc="0" normalizeH="0" baseline="0" noProof="0" dirty="0">
                        <a:ln>
                          <a:noFill/>
                        </a:ln>
                        <a:solidFill>
                          <a:srgbClr val="FF0000"/>
                        </a:solidFill>
                        <a:effectLst/>
                        <a:uLnTx/>
                        <a:uFillTx/>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Group work</a:t>
                      </a:r>
                    </a:p>
                  </a:txBody>
                  <a:tcPr/>
                </a:tc>
              </a:tr>
              <a:tr h="327179">
                <a:tc>
                  <a:txBody>
                    <a:bodyPr/>
                    <a:lstStyle/>
                    <a:p>
                      <a:r>
                        <a:rPr lang="en-US" sz="1400" dirty="0" smtClean="0"/>
                        <a:t>10:30 – 11:00</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365748">
                <a:tc>
                  <a:txBody>
                    <a:bodyPr/>
                    <a:lstStyle/>
                    <a:p>
                      <a:r>
                        <a:rPr lang="en-US" sz="1400" dirty="0" smtClean="0"/>
                        <a:t>11:00 – 11:30</a:t>
                      </a:r>
                    </a:p>
                  </a:txBody>
                  <a:tcPr/>
                </a:tc>
                <a:tc>
                  <a:txBody>
                    <a:bodyPr/>
                    <a:lstStyle/>
                    <a:p>
                      <a:r>
                        <a:rPr lang="en-US" sz="1400" dirty="0" smtClean="0"/>
                        <a:t>Step 2b</a:t>
                      </a:r>
                      <a:r>
                        <a:rPr lang="en-US" sz="1400" baseline="0" dirty="0" smtClean="0"/>
                        <a:t> g</a:t>
                      </a:r>
                      <a:r>
                        <a:rPr lang="en-US" sz="1400" dirty="0" smtClean="0"/>
                        <a:t>roup work continued</a:t>
                      </a:r>
                      <a:endParaRPr lang="en-US" sz="1400" dirty="0"/>
                    </a:p>
                  </a:txBody>
                  <a:tcPr/>
                </a:tc>
                <a:tc>
                  <a:txBody>
                    <a:bodyPr/>
                    <a:lstStyle/>
                    <a:p>
                      <a:r>
                        <a:rPr lang="en-US" sz="1400" dirty="0" smtClean="0"/>
                        <a:t>Group</a:t>
                      </a:r>
                      <a:r>
                        <a:rPr lang="en-US" sz="1400" baseline="0" dirty="0" smtClean="0"/>
                        <a:t> work</a:t>
                      </a:r>
                      <a:endParaRPr lang="en-US" sz="1400" dirty="0"/>
                    </a:p>
                  </a:txBody>
                  <a:tcPr/>
                </a:tc>
              </a:tr>
              <a:tr h="348990">
                <a:tc>
                  <a:txBody>
                    <a:bodyPr/>
                    <a:lstStyle/>
                    <a:p>
                      <a:r>
                        <a:rPr lang="en-US" sz="1400" dirty="0" smtClean="0"/>
                        <a:t>11:30 – 12:30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Presentations on group</a:t>
                      </a:r>
                      <a:r>
                        <a:rPr lang="en-US" sz="1400" baseline="0" dirty="0" smtClean="0"/>
                        <a:t> work findings</a:t>
                      </a:r>
                      <a:endParaRPr lang="en-US" sz="1400" dirty="0" smtClean="0"/>
                    </a:p>
                  </a:txBody>
                  <a:tcPr/>
                </a:tc>
                <a:tc>
                  <a:txBody>
                    <a:bodyPr/>
                    <a:lstStyle/>
                    <a:p>
                      <a:r>
                        <a:rPr lang="en-US" sz="1400" dirty="0" smtClean="0"/>
                        <a:t>Plenary</a:t>
                      </a:r>
                      <a:endParaRPr lang="en-US" sz="1400" dirty="0"/>
                    </a:p>
                  </a:txBody>
                  <a:tcPr/>
                </a:tc>
              </a:tr>
              <a:tr h="348990">
                <a:tc>
                  <a:txBody>
                    <a:bodyPr/>
                    <a:lstStyle/>
                    <a:p>
                      <a:r>
                        <a:rPr lang="en-US" sz="1400" dirty="0" smtClean="0"/>
                        <a:t>12:30– 13:30</a:t>
                      </a:r>
                      <a:r>
                        <a:rPr lang="en-US" sz="1400" baseline="0" dirty="0" smtClean="0"/>
                        <a:t> </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Lunch</a:t>
                      </a:r>
                      <a:endParaRPr lang="en-US" sz="1400" dirty="0"/>
                    </a:p>
                  </a:txBody>
                  <a:tcPr/>
                </a:tc>
                <a:tc>
                  <a:txBody>
                    <a:bodyPr/>
                    <a:lstStyle/>
                    <a:p>
                      <a:endParaRPr lang="en-US" sz="1400" dirty="0"/>
                    </a:p>
                  </a:txBody>
                  <a:tcPr/>
                </a:tc>
              </a:tr>
              <a:tr h="719792">
                <a:tc>
                  <a:txBody>
                    <a:bodyPr/>
                    <a:lstStyle/>
                    <a:p>
                      <a:r>
                        <a:rPr lang="en-US" sz="1400" dirty="0" smtClean="0"/>
                        <a:t>13:30 – 14:00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Introduction of Step 3: What are the RMNCAH</a:t>
                      </a:r>
                      <a:r>
                        <a:rPr lang="en-US" sz="1400" b="0" baseline="0" dirty="0" smtClean="0"/>
                        <a:t> programmes’ most important problems that are causing gaps in implementation?</a:t>
                      </a:r>
                      <a:endParaRPr lang="en-US" sz="1400" b="0"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81290">
                <a:tc>
                  <a:txBody>
                    <a:bodyPr/>
                    <a:lstStyle/>
                    <a:p>
                      <a:r>
                        <a:rPr lang="en-US" sz="1400" dirty="0" smtClean="0"/>
                        <a:t>14:00 – 15:00</a:t>
                      </a:r>
                    </a:p>
                  </a:txBody>
                  <a:tcPr/>
                </a:tc>
                <a:tc>
                  <a:txBody>
                    <a:bodyPr/>
                    <a:lstStyle/>
                    <a:p>
                      <a:pPr marL="1190" marR="0" lvl="1" indent="0" algn="l" defTabSz="385763" rtl="0" eaLnBrk="1" fontAlgn="auto" latinLnBrk="0" hangingPunct="1">
                        <a:lnSpc>
                          <a:spcPct val="100000"/>
                        </a:lnSpc>
                        <a:spcBef>
                          <a:spcPct val="50000"/>
                        </a:spcBef>
                        <a:spcAft>
                          <a:spcPts val="0"/>
                        </a:spcAft>
                        <a:buClrTx/>
                        <a:buSzTx/>
                        <a:buFont typeface="Wingdings" panose="05000000000000000000" pitchFamily="2" charset="2"/>
                        <a:buNone/>
                        <a:tabLst/>
                        <a:defRPr/>
                      </a:pPr>
                      <a:r>
                        <a:rPr lang="en-GB" sz="1400" kern="1200" dirty="0" smtClean="0">
                          <a:solidFill>
                            <a:schemeClr val="tx1"/>
                          </a:solidFill>
                          <a:effectLst/>
                          <a:latin typeface="+mn-lt"/>
                          <a:ea typeface="+mn-ea"/>
                          <a:cs typeface="+mn-cs"/>
                        </a:rPr>
                        <a:t>Step 3: Identify the most important problems that are causing the gaps in implementation</a:t>
                      </a:r>
                      <a:endParaRPr lang="en-US" sz="1400" dirty="0" smtClean="0">
                        <a:solidFill>
                          <a:srgbClr val="FF0000"/>
                        </a:solidFill>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Group work</a:t>
                      </a:r>
                    </a:p>
                  </a:txBody>
                  <a:tcPr/>
                </a:tc>
              </a:tr>
              <a:tr h="308482">
                <a:tc>
                  <a:txBody>
                    <a:bodyPr/>
                    <a:lstStyle/>
                    <a:p>
                      <a:r>
                        <a:rPr lang="en-US" sz="1400" dirty="0" smtClean="0"/>
                        <a:t>15:00 – 15:30 </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320804">
                <a:tc>
                  <a:txBody>
                    <a:bodyPr/>
                    <a:lstStyle/>
                    <a:p>
                      <a:r>
                        <a:rPr lang="en-US" sz="1400" dirty="0" smtClean="0"/>
                        <a:t>15:30</a:t>
                      </a:r>
                      <a:r>
                        <a:rPr lang="en-US" sz="1400" baseline="0" dirty="0" smtClean="0"/>
                        <a:t> – 16:00</a:t>
                      </a:r>
                      <a:endParaRPr lang="en-US" sz="1400" dirty="0"/>
                    </a:p>
                  </a:txBody>
                  <a:tcPr/>
                </a:tc>
                <a:tc>
                  <a:txBody>
                    <a:bodyPr/>
                    <a:lstStyle/>
                    <a:p>
                      <a:r>
                        <a:rPr lang="en-US" sz="1400" dirty="0" smtClean="0"/>
                        <a:t>Step</a:t>
                      </a:r>
                      <a:r>
                        <a:rPr lang="en-US" sz="1400" baseline="0" dirty="0" smtClean="0"/>
                        <a:t> 3 g</a:t>
                      </a:r>
                      <a:r>
                        <a:rPr lang="en-US" sz="1400" dirty="0" smtClean="0"/>
                        <a:t>roup work continued</a:t>
                      </a:r>
                      <a:endParaRPr lang="en-US" sz="1400" dirty="0"/>
                    </a:p>
                  </a:txBody>
                  <a:tcPr/>
                </a:tc>
                <a:tc>
                  <a:txBody>
                    <a:bodyPr/>
                    <a:lstStyle/>
                    <a:p>
                      <a:r>
                        <a:rPr lang="en-US" sz="1400" dirty="0" smtClean="0"/>
                        <a:t>Group</a:t>
                      </a:r>
                      <a:r>
                        <a:rPr lang="en-US" sz="1400" baseline="0" dirty="0" smtClean="0"/>
                        <a:t> work</a:t>
                      </a:r>
                      <a:endParaRPr lang="en-US" sz="1400" dirty="0"/>
                    </a:p>
                  </a:txBody>
                  <a:tcPr/>
                </a:tc>
              </a:tr>
              <a:tr h="320804">
                <a:tc>
                  <a:txBody>
                    <a:bodyPr/>
                    <a:lstStyle/>
                    <a:p>
                      <a:r>
                        <a:rPr lang="en-US" sz="1400" dirty="0" smtClean="0"/>
                        <a:t>16:00</a:t>
                      </a:r>
                      <a:r>
                        <a:rPr lang="en-US" sz="1400" baseline="0" dirty="0" smtClean="0"/>
                        <a:t> – 17:00</a:t>
                      </a:r>
                      <a:endParaRPr lang="en-US" sz="1400" dirty="0"/>
                    </a:p>
                  </a:txBody>
                  <a:tcPr/>
                </a:tc>
                <a:tc>
                  <a:txBody>
                    <a:bodyPr/>
                    <a:lstStyle/>
                    <a:p>
                      <a:r>
                        <a:rPr lang="en-US" sz="1400" dirty="0" smtClean="0"/>
                        <a:t>Presentation</a:t>
                      </a:r>
                      <a:r>
                        <a:rPr lang="en-US" sz="1400" baseline="0" dirty="0" smtClean="0"/>
                        <a:t> on group work findings</a:t>
                      </a:r>
                      <a:endParaRPr lang="en-US" sz="1400" dirty="0"/>
                    </a:p>
                  </a:txBody>
                  <a:tcPr/>
                </a:tc>
                <a:tc>
                  <a:txBody>
                    <a:bodyPr/>
                    <a:lstStyle/>
                    <a:p>
                      <a:r>
                        <a:rPr lang="en-US" sz="1400" dirty="0" smtClean="0"/>
                        <a:t>Plenary</a:t>
                      </a:r>
                      <a:endParaRPr lang="en-US" sz="1400" dirty="0"/>
                    </a:p>
                  </a:txBody>
                  <a:tcPr/>
                </a:tc>
              </a:tr>
              <a:tr h="308482">
                <a:tc>
                  <a:txBody>
                    <a:bodyPr/>
                    <a:lstStyle/>
                    <a:p>
                      <a:r>
                        <a:rPr lang="en-US" sz="1400" dirty="0" smtClean="0"/>
                        <a:t>17:00 – 18:00</a:t>
                      </a:r>
                      <a:endParaRPr lang="en-US" sz="1400" dirty="0"/>
                    </a:p>
                  </a:txBody>
                  <a:tcPr/>
                </a:tc>
                <a:tc>
                  <a:txBody>
                    <a:bodyPr/>
                    <a:lstStyle/>
                    <a:p>
                      <a:r>
                        <a:rPr lang="en-US" sz="1400" dirty="0" smtClean="0"/>
                        <a:t>Facilitators’ meeting</a:t>
                      </a:r>
                      <a:endParaRPr lang="en-US" sz="1400" dirty="0"/>
                    </a:p>
                  </a:txBody>
                  <a:tcPr/>
                </a:tc>
                <a:tc>
                  <a:txBody>
                    <a:bodyPr/>
                    <a:lstStyle/>
                    <a:p>
                      <a:endParaRPr lang="en-US" sz="1400" dirty="0"/>
                    </a:p>
                  </a:txBody>
                  <a:tcPr/>
                </a:tc>
              </a:tr>
            </a:tbl>
          </a:graphicData>
        </a:graphic>
      </p:graphicFrame>
      <p:sp>
        <p:nvSpPr>
          <p:cNvPr id="8" name="Title 1"/>
          <p:cNvSpPr txBox="1">
            <a:spLocks/>
          </p:cNvSpPr>
          <p:nvPr>
            <p:custDataLst>
              <p:tags r:id="rId4"/>
            </p:custDataLst>
          </p:nvPr>
        </p:nvSpPr>
        <p:spPr bwMode="auto">
          <a:xfrm>
            <a:off x="533110" y="1056378"/>
            <a:ext cx="5530806"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Day 3</a:t>
            </a:r>
            <a:endParaRPr lang="en-US" sz="1400" dirty="0">
              <a:solidFill>
                <a:prstClr val="white"/>
              </a:solidFill>
              <a:latin typeface="Calibri" panose="020F0502020204030204"/>
            </a:endParaRPr>
          </a:p>
        </p:txBody>
      </p:sp>
    </p:spTree>
    <p:extLst>
      <p:ext uri="{BB962C8B-B14F-4D97-AF65-F5344CB8AC3E}">
        <p14:creationId xmlns:p14="http://schemas.microsoft.com/office/powerpoint/2010/main" val="29380304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4648"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2.3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Sample </a:t>
            </a: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agenda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con’t.</a:t>
            </a:r>
          </a:p>
        </p:txBody>
      </p:sp>
      <p:sp>
        <p:nvSpPr>
          <p:cNvPr id="2" name="Slide Number Placeholder 1"/>
          <p:cNvSpPr>
            <a:spLocks noGrp="1"/>
          </p:cNvSpPr>
          <p:nvPr>
            <p:ph type="sldNum" sz="quarter" idx="12"/>
          </p:nvPr>
        </p:nvSpPr>
        <p:spPr/>
        <p:txBody>
          <a:bodyPr/>
          <a:lstStyle/>
          <a:p>
            <a:fld id="{96BF1FCE-B2FD-460C-9ACE-C3448976CBCC}" type="slidenum">
              <a:rPr lang="en-US" smtClean="0"/>
              <a:t>12</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816619217"/>
              </p:ext>
            </p:extLst>
          </p:nvPr>
        </p:nvGraphicFramePr>
        <p:xfrm>
          <a:off x="533110" y="1543902"/>
          <a:ext cx="5359778" cy="5457844"/>
        </p:xfrm>
        <a:graphic>
          <a:graphicData uri="http://schemas.openxmlformats.org/drawingml/2006/table">
            <a:tbl>
              <a:tblPr firstRow="1" bandRow="1">
                <a:tableStyleId>{C083E6E3-FA7D-4D7B-A595-EF9225AFEA82}</a:tableStyleId>
              </a:tblPr>
              <a:tblGrid>
                <a:gridCol w="1173480"/>
                <a:gridCol w="2898430"/>
                <a:gridCol w="1287868"/>
              </a:tblGrid>
              <a:tr h="382173">
                <a:tc>
                  <a:txBody>
                    <a:bodyPr/>
                    <a:lstStyle/>
                    <a:p>
                      <a:r>
                        <a:rPr lang="en-US" sz="1400" dirty="0" smtClean="0"/>
                        <a:t>Time</a:t>
                      </a:r>
                      <a:endParaRPr lang="en-US" sz="1400" dirty="0"/>
                    </a:p>
                  </a:txBody>
                  <a:tcPr/>
                </a:tc>
                <a:tc>
                  <a:txBody>
                    <a:bodyPr/>
                    <a:lstStyle/>
                    <a:p>
                      <a:r>
                        <a:rPr lang="en-US" sz="1400" dirty="0" smtClean="0"/>
                        <a:t>Activity</a:t>
                      </a:r>
                      <a:endParaRPr lang="en-US" sz="1400" dirty="0"/>
                    </a:p>
                  </a:txBody>
                  <a:tcPr/>
                </a:tc>
                <a:tc>
                  <a:txBody>
                    <a:bodyPr/>
                    <a:lstStyle/>
                    <a:p>
                      <a:r>
                        <a:rPr lang="en-US" sz="1400" dirty="0" smtClean="0"/>
                        <a:t>Format</a:t>
                      </a:r>
                      <a:endParaRPr lang="en-US" sz="1400" dirty="0"/>
                    </a:p>
                  </a:txBody>
                  <a:tcPr/>
                </a:tc>
              </a:tr>
              <a:tr h="342758">
                <a:tc>
                  <a:txBody>
                    <a:bodyPr/>
                    <a:lstStyle/>
                    <a:p>
                      <a:r>
                        <a:rPr lang="en-US" sz="1400" dirty="0" smtClean="0"/>
                        <a:t>8:30</a:t>
                      </a:r>
                      <a:r>
                        <a:rPr lang="en-US" sz="1400" baseline="0" dirty="0" smtClean="0"/>
                        <a:t> – 9:00</a:t>
                      </a:r>
                      <a:endParaRPr lang="en-US" sz="1400" dirty="0"/>
                    </a:p>
                  </a:txBody>
                  <a:tcPr/>
                </a:tc>
                <a:tc>
                  <a:txBody>
                    <a:bodyPr/>
                    <a:lstStyle/>
                    <a:p>
                      <a:r>
                        <a:rPr lang="en-US" sz="1400" dirty="0" smtClean="0"/>
                        <a:t>Recap Day 3</a:t>
                      </a:r>
                      <a:r>
                        <a:rPr lang="en-US" sz="1400" baseline="0" dirty="0" smtClean="0"/>
                        <a:t> </a:t>
                      </a:r>
                      <a:r>
                        <a:rPr lang="en-US" sz="1400" dirty="0" smtClean="0"/>
                        <a:t>activities</a:t>
                      </a:r>
                      <a:endParaRPr lang="en-US" sz="1400" dirty="0"/>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Plenary</a:t>
                      </a:r>
                      <a:endParaRPr lang="en-US" sz="1400" b="0" dirty="0" smtClean="0"/>
                    </a:p>
                  </a:txBody>
                  <a:tcPr/>
                </a:tc>
              </a:tr>
              <a:tr h="327178">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9:00 – 9:30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Introduction of Step 4: What are the solutions and recommendations for problems identified?</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27178">
                <a:tc>
                  <a:txBody>
                    <a:bodyPr/>
                    <a:lstStyle/>
                    <a:p>
                      <a:r>
                        <a:rPr lang="en-US" sz="1400" dirty="0" smtClean="0"/>
                        <a:t>9:30 – 10:30</a:t>
                      </a:r>
                      <a:endParaRPr lang="en-US" sz="1400" dirty="0"/>
                    </a:p>
                  </a:txBody>
                  <a:tcPr/>
                </a:tc>
                <a:tc>
                  <a:txBody>
                    <a:bodyPr/>
                    <a:lstStyle/>
                    <a:p>
                      <a:pPr marL="1190" marR="0" lvl="1" indent="0" algn="l" defTabSz="914400" rtl="0" eaLnBrk="1" fontAlgn="auto" latinLnBrk="0" hangingPunct="1">
                        <a:lnSpc>
                          <a:spcPct val="100000"/>
                        </a:lnSpc>
                        <a:spcBef>
                          <a:spcPct val="50000"/>
                        </a:spcBef>
                        <a:spcAft>
                          <a:spcPts val="0"/>
                        </a:spcAft>
                        <a:buClrTx/>
                        <a:buSzTx/>
                        <a:buFont typeface="Wingdings" panose="05000000000000000000" pitchFamily="2" charset="2"/>
                        <a:buNone/>
                        <a:tabLst/>
                        <a:defRPr/>
                      </a:pPr>
                      <a:r>
                        <a:rPr lang="en-GB" sz="1400" kern="1200" dirty="0" smtClean="0">
                          <a:solidFill>
                            <a:schemeClr val="tx1"/>
                          </a:solidFill>
                          <a:effectLst/>
                          <a:latin typeface="+mn-lt"/>
                          <a:ea typeface="+mn-ea"/>
                          <a:cs typeface="+mn-cs"/>
                        </a:rPr>
                        <a:t>Step 4: Specify solutions to the most important problems and formulate recommendations on what the programme and partners should</a:t>
                      </a:r>
                      <a:r>
                        <a:rPr lang="en-GB" sz="1400" kern="1200" baseline="0" dirty="0" smtClean="0">
                          <a:solidFill>
                            <a:schemeClr val="tx1"/>
                          </a:solidFill>
                          <a:effectLst/>
                          <a:latin typeface="+mn-lt"/>
                          <a:ea typeface="+mn-ea"/>
                          <a:cs typeface="+mn-cs"/>
                        </a:rPr>
                        <a:t> do</a:t>
                      </a:r>
                      <a:endParaRPr kumimoji="0" lang="en-US" sz="1400" b="0" i="0" u="none" strike="noStrike" kern="1200" cap="none" spc="0" normalizeH="0" baseline="0" noProof="0" dirty="0">
                        <a:ln>
                          <a:noFill/>
                        </a:ln>
                        <a:solidFill>
                          <a:srgbClr val="FF0000"/>
                        </a:solidFill>
                        <a:effectLst/>
                        <a:uLnTx/>
                        <a:uFillTx/>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Group work</a:t>
                      </a:r>
                    </a:p>
                  </a:txBody>
                  <a:tcPr/>
                </a:tc>
              </a:tr>
              <a:tr h="327179">
                <a:tc>
                  <a:txBody>
                    <a:bodyPr/>
                    <a:lstStyle/>
                    <a:p>
                      <a:r>
                        <a:rPr lang="en-US" sz="1400" dirty="0" smtClean="0"/>
                        <a:t>10:30 – 11:00</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365748">
                <a:tc>
                  <a:txBody>
                    <a:bodyPr/>
                    <a:lstStyle/>
                    <a:p>
                      <a:r>
                        <a:rPr lang="en-US" sz="1400" dirty="0" smtClean="0"/>
                        <a:t>11:00 – 11:30</a:t>
                      </a:r>
                    </a:p>
                  </a:txBody>
                  <a:tcPr/>
                </a:tc>
                <a:tc>
                  <a:txBody>
                    <a:bodyPr/>
                    <a:lstStyle/>
                    <a:p>
                      <a:r>
                        <a:rPr lang="en-US" sz="1400" dirty="0" smtClean="0"/>
                        <a:t>Step</a:t>
                      </a:r>
                      <a:r>
                        <a:rPr lang="en-US" sz="1400" baseline="0" dirty="0" smtClean="0"/>
                        <a:t> 4 g</a:t>
                      </a:r>
                      <a:r>
                        <a:rPr lang="en-US" sz="1400" dirty="0" smtClean="0"/>
                        <a:t>roup work continued</a:t>
                      </a:r>
                      <a:endParaRPr lang="en-US" sz="1400" dirty="0"/>
                    </a:p>
                  </a:txBody>
                  <a:tcPr/>
                </a:tc>
                <a:tc>
                  <a:txBody>
                    <a:bodyPr/>
                    <a:lstStyle/>
                    <a:p>
                      <a:r>
                        <a:rPr lang="en-US" sz="1400" dirty="0" smtClean="0"/>
                        <a:t>Group</a:t>
                      </a:r>
                      <a:r>
                        <a:rPr lang="en-US" sz="1400" baseline="0" dirty="0" smtClean="0"/>
                        <a:t> work</a:t>
                      </a:r>
                      <a:endParaRPr lang="en-US" sz="1400" dirty="0"/>
                    </a:p>
                  </a:txBody>
                  <a:tcPr/>
                </a:tc>
              </a:tr>
              <a:tr h="348990">
                <a:tc>
                  <a:txBody>
                    <a:bodyPr/>
                    <a:lstStyle/>
                    <a:p>
                      <a:r>
                        <a:rPr lang="en-US" sz="1400" dirty="0" smtClean="0"/>
                        <a:t>11:30 – 12:30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Presentations on group</a:t>
                      </a:r>
                      <a:r>
                        <a:rPr lang="en-US" sz="1400" baseline="0" dirty="0" smtClean="0"/>
                        <a:t> work findings</a:t>
                      </a:r>
                      <a:endParaRPr lang="en-US" sz="1400" dirty="0" smtClean="0"/>
                    </a:p>
                  </a:txBody>
                  <a:tcPr/>
                </a:tc>
                <a:tc>
                  <a:txBody>
                    <a:bodyPr/>
                    <a:lstStyle/>
                    <a:p>
                      <a:r>
                        <a:rPr lang="en-US" sz="1400" dirty="0" smtClean="0"/>
                        <a:t>Plenary</a:t>
                      </a:r>
                      <a:endParaRPr lang="en-US" sz="1400" dirty="0"/>
                    </a:p>
                  </a:txBody>
                  <a:tcPr/>
                </a:tc>
              </a:tr>
              <a:tr h="348990">
                <a:tc>
                  <a:txBody>
                    <a:bodyPr/>
                    <a:lstStyle/>
                    <a:p>
                      <a:r>
                        <a:rPr lang="en-US" sz="1400" dirty="0" smtClean="0"/>
                        <a:t>12:30– 13:30</a:t>
                      </a:r>
                      <a:r>
                        <a:rPr lang="en-US" sz="1400" baseline="0" dirty="0" smtClean="0"/>
                        <a:t> </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Lunch</a:t>
                      </a:r>
                      <a:endParaRPr lang="en-US" sz="1400" dirty="0"/>
                    </a:p>
                  </a:txBody>
                  <a:tcPr/>
                </a:tc>
                <a:tc>
                  <a:txBody>
                    <a:bodyPr/>
                    <a:lstStyle/>
                    <a:p>
                      <a:endParaRPr lang="en-US" sz="1400" dirty="0"/>
                    </a:p>
                  </a:txBody>
                  <a:tcPr/>
                </a:tc>
              </a:tr>
              <a:tr h="341242">
                <a:tc>
                  <a:txBody>
                    <a:bodyPr/>
                    <a:lstStyle/>
                    <a:p>
                      <a:r>
                        <a:rPr lang="en-US" sz="1400" dirty="0" smtClean="0"/>
                        <a:t>13:30 – 14:00</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Discussion and questions on solutions</a:t>
                      </a:r>
                      <a:r>
                        <a:rPr lang="en-US" sz="1400" b="0" baseline="0" dirty="0" smtClean="0"/>
                        <a:t> and recommendations</a:t>
                      </a:r>
                      <a:endParaRPr lang="en-US" sz="1400" b="0"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46364">
                <a:tc>
                  <a:txBody>
                    <a:bodyPr/>
                    <a:lstStyle/>
                    <a:p>
                      <a:r>
                        <a:rPr lang="en-US" sz="1400" dirty="0" smtClean="0"/>
                        <a:t>14:00 – 15:00</a:t>
                      </a:r>
                    </a:p>
                  </a:txBody>
                  <a:tcPr/>
                </a:tc>
                <a:tc>
                  <a:txBody>
                    <a:bodyPr/>
                    <a:lstStyle/>
                    <a:p>
                      <a:pPr marL="1190" marR="0" lvl="1" indent="0" algn="l" defTabSz="385763" rtl="0" eaLnBrk="1" fontAlgn="auto" latinLnBrk="0" hangingPunct="1">
                        <a:lnSpc>
                          <a:spcPct val="100000"/>
                        </a:lnSpc>
                        <a:spcBef>
                          <a:spcPct val="50000"/>
                        </a:spcBef>
                        <a:spcAft>
                          <a:spcPts val="0"/>
                        </a:spcAft>
                        <a:buClrTx/>
                        <a:buSzTx/>
                        <a:buFont typeface="Wingdings" panose="05000000000000000000" pitchFamily="2" charset="2"/>
                        <a:buNone/>
                        <a:tabLst/>
                        <a:defRPr/>
                      </a:pPr>
                      <a:r>
                        <a:rPr lang="en-US" sz="1400" b="0" dirty="0" smtClean="0"/>
                        <a:t>Summary and discussion</a:t>
                      </a:r>
                      <a:r>
                        <a:rPr lang="en-US" sz="1400" b="0" baseline="0" dirty="0" smtClean="0"/>
                        <a:t> of next steps</a:t>
                      </a:r>
                      <a:endParaRPr lang="en-US" sz="1400" b="0"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dirty="0" smtClean="0"/>
                        <a:t>Plenary</a:t>
                      </a:r>
                    </a:p>
                  </a:txBody>
                  <a:tcPr/>
                </a:tc>
              </a:tr>
              <a:tr h="308482">
                <a:tc>
                  <a:txBody>
                    <a:bodyPr/>
                    <a:lstStyle/>
                    <a:p>
                      <a:r>
                        <a:rPr lang="en-US" sz="1400" dirty="0" smtClean="0">
                          <a:solidFill>
                            <a:schemeClr val="tx1"/>
                          </a:solidFill>
                        </a:rPr>
                        <a:t>15:00 – 15:30 </a:t>
                      </a:r>
                      <a:endParaRPr lang="en-US" sz="1400" dirty="0">
                        <a:solidFill>
                          <a:schemeClr val="tx1"/>
                        </a:solidFill>
                      </a:endParaRPr>
                    </a:p>
                  </a:txBody>
                  <a:tcPr/>
                </a:tc>
                <a:tc>
                  <a:txBody>
                    <a:bodyPr/>
                    <a:lstStyle/>
                    <a:p>
                      <a:r>
                        <a:rPr lang="en-US" sz="1400" dirty="0" smtClean="0">
                          <a:solidFill>
                            <a:schemeClr val="tx1"/>
                          </a:solidFill>
                        </a:rPr>
                        <a:t>Closing</a:t>
                      </a:r>
                      <a:endParaRPr lang="en-US" sz="1400" dirty="0">
                        <a:solidFill>
                          <a:schemeClr val="tx1"/>
                        </a:solidFill>
                      </a:endParaRPr>
                    </a:p>
                  </a:txBody>
                  <a:tcPr/>
                </a:tc>
                <a:tc>
                  <a:txBody>
                    <a:bodyPr/>
                    <a:lstStyle/>
                    <a:p>
                      <a:r>
                        <a:rPr lang="en-US" sz="1400" dirty="0" smtClean="0"/>
                        <a:t>Plenary</a:t>
                      </a:r>
                      <a:endParaRPr lang="en-US" sz="1400" dirty="0"/>
                    </a:p>
                  </a:txBody>
                  <a:tcPr/>
                </a:tc>
              </a:tr>
              <a:tr h="320804">
                <a:tc>
                  <a:txBody>
                    <a:bodyPr/>
                    <a:lstStyle/>
                    <a:p>
                      <a:r>
                        <a:rPr lang="en-US" sz="1400" dirty="0" smtClean="0">
                          <a:solidFill>
                            <a:schemeClr val="tx1"/>
                          </a:solidFill>
                        </a:rPr>
                        <a:t>15:30</a:t>
                      </a:r>
                      <a:r>
                        <a:rPr lang="en-US" sz="1400" baseline="0" dirty="0" smtClean="0">
                          <a:solidFill>
                            <a:schemeClr val="tx1"/>
                          </a:solidFill>
                        </a:rPr>
                        <a:t> – 16:30</a:t>
                      </a:r>
                      <a:endParaRPr lang="en-US" sz="1400" dirty="0">
                        <a:solidFill>
                          <a:schemeClr val="tx1"/>
                        </a:solidFill>
                      </a:endParaRPr>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Facilitators’ meeting</a:t>
                      </a:r>
                    </a:p>
                  </a:txBody>
                  <a:tcPr/>
                </a:tc>
                <a:tc>
                  <a:txBody>
                    <a:bodyPr/>
                    <a:lstStyle/>
                    <a:p>
                      <a:endParaRPr lang="en-US" sz="1400" dirty="0"/>
                    </a:p>
                  </a:txBody>
                  <a:tcPr/>
                </a:tc>
              </a:tr>
            </a:tbl>
          </a:graphicData>
        </a:graphic>
      </p:graphicFrame>
      <p:sp>
        <p:nvSpPr>
          <p:cNvPr id="8" name="Title 1"/>
          <p:cNvSpPr txBox="1">
            <a:spLocks/>
          </p:cNvSpPr>
          <p:nvPr>
            <p:custDataLst>
              <p:tags r:id="rId4"/>
            </p:custDataLst>
          </p:nvPr>
        </p:nvSpPr>
        <p:spPr bwMode="auto">
          <a:xfrm>
            <a:off x="533110" y="1163058"/>
            <a:ext cx="5359778"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Day 4</a:t>
            </a:r>
            <a:endParaRPr lang="en-US" sz="1400" dirty="0">
              <a:solidFill>
                <a:prstClr val="white"/>
              </a:solidFill>
              <a:latin typeface="Calibri" panose="020F0502020204030204"/>
            </a:endParaRPr>
          </a:p>
        </p:txBody>
      </p:sp>
      <p:grpSp>
        <p:nvGrpSpPr>
          <p:cNvPr id="4" name="Group 3"/>
          <p:cNvGrpSpPr/>
          <p:nvPr/>
        </p:nvGrpSpPr>
        <p:grpSpPr>
          <a:xfrm>
            <a:off x="533110" y="7375388"/>
            <a:ext cx="5359778" cy="996287"/>
            <a:chOff x="561253" y="7193566"/>
            <a:chExt cx="5460230" cy="1089750"/>
          </a:xfrm>
        </p:grpSpPr>
        <p:sp>
          <p:nvSpPr>
            <p:cNvPr id="9" name="TextBox 6"/>
            <p:cNvSpPr txBox="1">
              <a:spLocks/>
            </p:cNvSpPr>
            <p:nvPr>
              <p:custDataLst>
                <p:tags r:id="rId5"/>
              </p:custDataLst>
            </p:nvPr>
          </p:nvSpPr>
          <p:spPr>
            <a:xfrm>
              <a:off x="561253" y="7193566"/>
              <a:ext cx="5460230" cy="1089750"/>
            </a:xfrm>
            <a:prstGeom prst="rect">
              <a:avLst/>
            </a:prstGeom>
            <a:solidFill>
              <a:schemeClr val="bg2"/>
            </a:solid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10" name="Rectangle 7"/>
            <p:cNvSpPr txBox="1"/>
            <p:nvPr/>
          </p:nvSpPr>
          <p:spPr>
            <a:xfrm>
              <a:off x="737437" y="7338331"/>
              <a:ext cx="5107862" cy="800219"/>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300" b="1" dirty="0" smtClean="0"/>
                <a:t>Note on presentation of findings to senior MoH officials and other stakeholders: </a:t>
              </a:r>
              <a:r>
                <a:rPr lang="en-US" sz="1300" dirty="0" smtClean="0"/>
                <a:t>If the de-brief on findings of the RMNCAH Programme Review is scheduled for the end of the Workshop, the agenda should be modified to accommodate this.</a:t>
              </a:r>
              <a:endParaRPr lang="en-US" sz="1300" dirty="0"/>
            </a:p>
          </p:txBody>
        </p:sp>
      </p:grpSp>
    </p:spTree>
    <p:extLst>
      <p:ext uri="{BB962C8B-B14F-4D97-AF65-F5344CB8AC3E}">
        <p14:creationId xmlns:p14="http://schemas.microsoft.com/office/powerpoint/2010/main" val="8600507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3416"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13</a:t>
            </a:fld>
            <a:endParaRPr lang="en-US" dirty="0">
              <a:solidFill>
                <a:prstClr val="black">
                  <a:tint val="75000"/>
                </a:prstClr>
              </a:solidFill>
            </a:endParaRPr>
          </a:p>
        </p:txBody>
      </p:sp>
      <p:sp>
        <p:nvSpPr>
          <p:cNvPr id="8" name="Text Box 10"/>
          <p:cNvSpPr txBox="1">
            <a:spLocks noChangeArrowheads="1"/>
          </p:cNvSpPr>
          <p:nvPr/>
        </p:nvSpPr>
        <p:spPr bwMode="auto">
          <a:xfrm>
            <a:off x="478520" y="2367818"/>
            <a:ext cx="5790631" cy="4097150"/>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b="1" dirty="0" smtClean="0">
                <a:solidFill>
                  <a:srgbClr val="0070C0"/>
                </a:solidFill>
              </a:rPr>
              <a:t>INTRODUCTION SESSION</a:t>
            </a:r>
          </a:p>
          <a:p>
            <a:r>
              <a:rPr lang="en-US" sz="1300" dirty="0" smtClean="0"/>
              <a:t>Lead </a:t>
            </a:r>
            <a:r>
              <a:rPr lang="en-US" sz="1300" dirty="0"/>
              <a:t>facilitator should make a </a:t>
            </a:r>
            <a:r>
              <a:rPr lang="en-US" sz="1300" dirty="0" smtClean="0"/>
              <a:t>presentation </a:t>
            </a:r>
            <a:r>
              <a:rPr lang="en-US" sz="1300" dirty="0"/>
              <a:t>to the participants about the workshop and the work they will do and the expected outcomes of </a:t>
            </a:r>
            <a:r>
              <a:rPr lang="en-US" sz="1300" dirty="0" smtClean="0"/>
              <a:t>the workshop. </a:t>
            </a:r>
            <a:r>
              <a:rPr lang="en-US" sz="1300" dirty="0"/>
              <a:t>Use the Introduction to the Programme </a:t>
            </a:r>
            <a:r>
              <a:rPr lang="en-US" sz="1300" dirty="0" smtClean="0"/>
              <a:t>Review Workshop </a:t>
            </a:r>
            <a:r>
              <a:rPr lang="en-US" sz="1300" dirty="0"/>
              <a:t>as the basis for the </a:t>
            </a:r>
            <a:r>
              <a:rPr lang="en-US" sz="1300" dirty="0" smtClean="0"/>
              <a:t>presentation*.</a:t>
            </a:r>
            <a:endParaRPr lang="en-US" sz="1300" dirty="0"/>
          </a:p>
          <a:p>
            <a:pPr marL="171450" lvl="0" indent="-171450">
              <a:buFont typeface="Wingdings" panose="05000000000000000000" pitchFamily="2" charset="2"/>
              <a:buChar char="§"/>
            </a:pPr>
            <a:r>
              <a:rPr lang="en-US" sz="1300" dirty="0" smtClean="0"/>
              <a:t>What is the Programme Review for reproductive, maternal, newborn, child and adolescent health (RMNCAH)?</a:t>
            </a:r>
          </a:p>
          <a:p>
            <a:pPr marL="171450" lvl="0" indent="-171450">
              <a:buFont typeface="Wingdings" panose="05000000000000000000" pitchFamily="2" charset="2"/>
              <a:buChar char="§"/>
            </a:pPr>
            <a:r>
              <a:rPr lang="en-US" sz="1300" dirty="0" smtClean="0"/>
              <a:t>How does the Programme Review fit into a programme’s planning cycle?</a:t>
            </a:r>
          </a:p>
          <a:p>
            <a:pPr marL="171450" lvl="0" indent="-171450">
              <a:buFont typeface="Wingdings" panose="05000000000000000000" pitchFamily="2" charset="2"/>
              <a:buChar char="§"/>
            </a:pPr>
            <a:r>
              <a:rPr lang="en-US" sz="1300" dirty="0" smtClean="0"/>
              <a:t>Framework </a:t>
            </a:r>
            <a:r>
              <a:rPr lang="en-US" sz="1300" dirty="0"/>
              <a:t>for the Programme Review</a:t>
            </a:r>
          </a:p>
          <a:p>
            <a:pPr marL="171450" lvl="0" indent="-171450">
              <a:buFont typeface="Wingdings" panose="05000000000000000000" pitchFamily="2" charset="2"/>
              <a:buChar char="§"/>
            </a:pPr>
            <a:r>
              <a:rPr lang="en-US" sz="1300" dirty="0"/>
              <a:t>Logical basis for the steps of the Programme Review workshop</a:t>
            </a:r>
          </a:p>
          <a:p>
            <a:pPr marL="171450" lvl="0" indent="-171450">
              <a:buFont typeface="Wingdings" panose="05000000000000000000" pitchFamily="2" charset="2"/>
              <a:buChar char="§"/>
            </a:pPr>
            <a:r>
              <a:rPr lang="en-US" sz="1300" dirty="0"/>
              <a:t>Steps to be done in the Programme Review </a:t>
            </a:r>
            <a:r>
              <a:rPr lang="en-US" sz="1300" dirty="0" smtClean="0"/>
              <a:t>workshop</a:t>
            </a:r>
          </a:p>
          <a:p>
            <a:pPr marL="171450" lvl="0" indent="-171450">
              <a:buFont typeface="Wingdings" panose="05000000000000000000" pitchFamily="2" charset="2"/>
              <a:buChar char="§"/>
            </a:pPr>
            <a:endParaRPr lang="en-US" sz="1300" dirty="0"/>
          </a:p>
          <a:p>
            <a:pPr lvl="0"/>
            <a:r>
              <a:rPr lang="en-US" sz="1300" dirty="0"/>
              <a:t>It is important that the workshop participants understand the logic behind the steps that they are doing. The introductory presentation at the beginning of the Workshop, which explains the framework, logical basis and the steps of the workshop describes this. However, facilitators should revisit and review some of these concepts as the workshop progresses, as the participants develop understanding or confusion  At each step of the workshop, the facilitator can point out the current step on Figure 1 (of this document), in relation to those already completed and those still to be done. </a:t>
            </a:r>
          </a:p>
          <a:p>
            <a:endParaRPr lang="en-US" sz="1100" dirty="0" smtClean="0"/>
          </a:p>
          <a:p>
            <a:pPr marL="171450" indent="-171450">
              <a:buFont typeface="Wingdings" panose="05000000000000000000" pitchFamily="2" charset="2"/>
              <a:buChar char="§"/>
            </a:pPr>
            <a:endParaRPr lang="en-US" sz="1100" dirty="0"/>
          </a:p>
        </p:txBody>
      </p:sp>
      <p:sp>
        <p:nvSpPr>
          <p:cNvPr id="10" name="Text Box 10"/>
          <p:cNvSpPr txBox="1">
            <a:spLocks noChangeArrowheads="1"/>
          </p:cNvSpPr>
          <p:nvPr/>
        </p:nvSpPr>
        <p:spPr bwMode="auto">
          <a:xfrm>
            <a:off x="478520" y="6583619"/>
            <a:ext cx="5907993" cy="871972"/>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b="1" dirty="0" smtClean="0">
                <a:solidFill>
                  <a:srgbClr val="0070C0"/>
                </a:solidFill>
              </a:rPr>
              <a:t>FLOW OF PLENARY </a:t>
            </a:r>
            <a:r>
              <a:rPr lang="en-US" sz="1300" b="1" dirty="0" smtClean="0">
                <a:solidFill>
                  <a:srgbClr val="0066CC"/>
                </a:solidFill>
              </a:rPr>
              <a:t>TO</a:t>
            </a:r>
            <a:r>
              <a:rPr lang="en-US" sz="1300" b="1" dirty="0" smtClean="0">
                <a:solidFill>
                  <a:srgbClr val="0070C0"/>
                </a:solidFill>
              </a:rPr>
              <a:t> GROUP WORK</a:t>
            </a:r>
          </a:p>
          <a:p>
            <a:r>
              <a:rPr lang="en-US" sz="1300" dirty="0"/>
              <a:t>Generally, the facilitator </a:t>
            </a:r>
            <a:r>
              <a:rPr lang="en-US" sz="1300" dirty="0" smtClean="0"/>
              <a:t>should</a:t>
            </a:r>
            <a:r>
              <a:rPr lang="en-US" sz="1300" dirty="0"/>
              <a:t> </a:t>
            </a:r>
            <a:r>
              <a:rPr lang="en-US" sz="1300" dirty="0" smtClean="0"/>
              <a:t>introduce each step in </a:t>
            </a:r>
            <a:r>
              <a:rPr lang="en-US" sz="1300" dirty="0"/>
              <a:t>plenary by reviewing the objectives of the step below. Point out the step on a wall chart or slide of </a:t>
            </a:r>
            <a:r>
              <a:rPr lang="en-US" sz="1300" dirty="0" smtClean="0"/>
              <a:t>the </a:t>
            </a:r>
            <a:r>
              <a:rPr lang="en-US" sz="1300" dirty="0"/>
              <a:t>steps of the Programme Review Workshop. </a:t>
            </a:r>
            <a:r>
              <a:rPr lang="en-US" sz="1300" dirty="0" smtClean="0"/>
              <a:t>Read </a:t>
            </a:r>
            <a:r>
              <a:rPr lang="en-US" sz="1300" dirty="0"/>
              <a:t>aloud </a:t>
            </a:r>
            <a:r>
              <a:rPr lang="en-US" sz="1300" dirty="0" smtClean="0"/>
              <a:t>in plenary the objectives and outcomes of each step.</a:t>
            </a:r>
          </a:p>
          <a:p>
            <a:endParaRPr lang="en-US" sz="1200" dirty="0"/>
          </a:p>
        </p:txBody>
      </p:sp>
      <p:sp>
        <p:nvSpPr>
          <p:cNvPr id="7" name="Text Box 10"/>
          <p:cNvSpPr txBox="1">
            <a:spLocks noChangeArrowheads="1"/>
          </p:cNvSpPr>
          <p:nvPr/>
        </p:nvSpPr>
        <p:spPr bwMode="auto">
          <a:xfrm>
            <a:off x="376466" y="799403"/>
            <a:ext cx="5892686" cy="873200"/>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lvl="0"/>
            <a:r>
              <a:rPr lang="en-US" sz="1300" dirty="0" smtClean="0"/>
              <a:t>Facilitating the RMNCAH Programme Review Workshop can be done in various ways to match the setting, number and type of participants, and other particulars to each programme structure. Below are some general suggestions based on past experiences with facilitating programme reviews. </a:t>
            </a:r>
            <a:endParaRPr lang="en-US" sz="1300" dirty="0"/>
          </a:p>
        </p:txBody>
      </p:sp>
      <p:sp>
        <p:nvSpPr>
          <p:cNvPr id="11" name="Title 1"/>
          <p:cNvSpPr txBox="1">
            <a:spLocks/>
          </p:cNvSpPr>
          <p:nvPr>
            <p:custDataLst>
              <p:tags r:id="rId4"/>
            </p:custDataLst>
          </p:nvPr>
        </p:nvSpPr>
        <p:spPr bwMode="auto">
          <a:xfrm>
            <a:off x="455290" y="1969143"/>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Plenary sessions</a:t>
            </a:r>
            <a:endParaRPr lang="en-US" sz="1400" dirty="0">
              <a:solidFill>
                <a:prstClr val="white"/>
              </a:solidFill>
              <a:latin typeface="Calibri" panose="020F0502020204030204"/>
            </a:endParaRPr>
          </a:p>
        </p:txBody>
      </p:sp>
      <p:sp>
        <p:nvSpPr>
          <p:cNvPr id="21" name="Rectangle 20"/>
          <p:cNvSpPr/>
          <p:nvPr/>
        </p:nvSpPr>
        <p:spPr>
          <a:xfrm>
            <a:off x="505467" y="8198137"/>
            <a:ext cx="5862532" cy="276999"/>
          </a:xfrm>
          <a:prstGeom prst="rect">
            <a:avLst/>
          </a:prstGeom>
        </p:spPr>
        <p:txBody>
          <a:bodyPr wrap="square">
            <a:spAutoFit/>
          </a:bodyPr>
          <a:lstStyle/>
          <a:p>
            <a:r>
              <a:rPr lang="en-US" sz="1200" i="1" dirty="0" smtClean="0"/>
              <a:t>*</a:t>
            </a:r>
            <a:r>
              <a:rPr lang="en-US" sz="1100" dirty="0" smtClean="0"/>
              <a:t>See</a:t>
            </a:r>
            <a:r>
              <a:rPr lang="en-US" sz="1100" dirty="0"/>
              <a:t> </a:t>
            </a:r>
            <a:r>
              <a:rPr lang="en-US" sz="1100" dirty="0" smtClean="0"/>
              <a:t> Annex 2  for sample introductory presentation slides</a:t>
            </a:r>
            <a:r>
              <a:rPr lang="en-US" sz="1100" i="1" dirty="0" smtClean="0"/>
              <a:t> (separate file).</a:t>
            </a:r>
            <a:endParaRPr lang="en-US" sz="1100" b="1" i="1" dirty="0"/>
          </a:p>
        </p:txBody>
      </p:sp>
    </p:spTree>
    <p:extLst>
      <p:ext uri="{BB962C8B-B14F-4D97-AF65-F5344CB8AC3E}">
        <p14:creationId xmlns:p14="http://schemas.microsoft.com/office/powerpoint/2010/main" val="4791873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9762" name="think-cell Slide" r:id="rId11" imgW="360" imgH="360" progId="">
                  <p:embed/>
                </p:oleObj>
              </mc:Choice>
              <mc:Fallback>
                <p:oleObj name="think-cell Slide" r:id="rId11" imgW="360" imgH="360" progId="">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14</a:t>
            </a:fld>
            <a:endParaRPr lang="en-US" dirty="0">
              <a:solidFill>
                <a:prstClr val="black">
                  <a:tint val="75000"/>
                </a:prstClr>
              </a:solidFill>
            </a:endParaRPr>
          </a:p>
        </p:txBody>
      </p:sp>
      <p:sp>
        <p:nvSpPr>
          <p:cNvPr id="12" name="Text Box 10"/>
          <p:cNvSpPr txBox="1">
            <a:spLocks noChangeArrowheads="1"/>
          </p:cNvSpPr>
          <p:nvPr/>
        </p:nvSpPr>
        <p:spPr bwMode="auto">
          <a:xfrm>
            <a:off x="428799" y="1370009"/>
            <a:ext cx="5659129" cy="2464054"/>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b="1" dirty="0" smtClean="0">
                <a:solidFill>
                  <a:srgbClr val="0070C0"/>
                </a:solidFill>
              </a:rPr>
              <a:t>GROUP ASSIGNMENTS</a:t>
            </a:r>
          </a:p>
          <a:p>
            <a:r>
              <a:rPr lang="en-US" sz="1300" dirty="0" smtClean="0"/>
              <a:t>When </a:t>
            </a:r>
            <a:r>
              <a:rPr lang="en-US" sz="1300" dirty="0"/>
              <a:t>registration is complete, the co-facilitators may quickly compare the preliminary </a:t>
            </a:r>
            <a:r>
              <a:rPr lang="en-US" sz="1300" dirty="0" smtClean="0"/>
              <a:t>group </a:t>
            </a:r>
            <a:r>
              <a:rPr lang="en-US" sz="1300" dirty="0"/>
              <a:t>assignments to the list of individuals who have registered (who are </a:t>
            </a:r>
            <a:r>
              <a:rPr lang="en-US" sz="1300" dirty="0" smtClean="0"/>
              <a:t>present at the Workshop). </a:t>
            </a:r>
            <a:r>
              <a:rPr lang="en-US" sz="1300" dirty="0"/>
              <a:t>They may need to add or move some </a:t>
            </a:r>
            <a:r>
              <a:rPr lang="en-US" sz="1300" dirty="0" smtClean="0"/>
              <a:t>participants to </a:t>
            </a:r>
            <a:r>
              <a:rPr lang="en-US" sz="1300" dirty="0"/>
              <a:t>balance the </a:t>
            </a:r>
            <a:r>
              <a:rPr lang="en-US" sz="1300" dirty="0" smtClean="0"/>
              <a:t>groups</a:t>
            </a:r>
            <a:r>
              <a:rPr lang="en-US" sz="1300" dirty="0"/>
              <a:t>.  After the discussion of the goals and </a:t>
            </a:r>
            <a:r>
              <a:rPr lang="en-US" sz="1300" dirty="0" smtClean="0"/>
              <a:t>objectives, </a:t>
            </a:r>
            <a:r>
              <a:rPr lang="en-US" sz="1300" dirty="0"/>
              <a:t>and while the participants are still together in plenary, explain that the participants will divide into </a:t>
            </a:r>
            <a:r>
              <a:rPr lang="en-US" sz="1300" dirty="0" smtClean="0"/>
              <a:t>groups</a:t>
            </a:r>
            <a:r>
              <a:rPr lang="en-US" sz="1300" dirty="0"/>
              <a:t>. </a:t>
            </a:r>
            <a:endParaRPr lang="en-US" sz="1300" dirty="0" smtClean="0"/>
          </a:p>
          <a:p>
            <a:endParaRPr lang="en-US" sz="1300" dirty="0"/>
          </a:p>
          <a:p>
            <a:r>
              <a:rPr lang="en-US" sz="1300" dirty="0"/>
              <a:t>Divide the participants into groups with a facilitator assigned to each. Then ask the participants to move into those groups by moving to different corners of the room or </a:t>
            </a:r>
            <a:r>
              <a:rPr lang="en-US" sz="1300" dirty="0" smtClean="0"/>
              <a:t>into breakout </a:t>
            </a:r>
            <a:r>
              <a:rPr lang="en-US" sz="1300" dirty="0"/>
              <a:t>rooms. During the course of the Workshop, the groups can be reorganized to facilitate discussions on cross-cutting issues. </a:t>
            </a:r>
            <a:endParaRPr lang="en-US" sz="1300" dirty="0" smtClean="0"/>
          </a:p>
          <a:p>
            <a:endParaRPr lang="en-US" sz="1300" dirty="0"/>
          </a:p>
          <a:p>
            <a:r>
              <a:rPr lang="en-US" sz="1300" dirty="0"/>
              <a:t>An example of possible group arrangements for the Workshop is depicted in Figure 2. In this example, the participants are initially split by RMNCAH programme area (for Steps 1a to 3) and then re-organized by cross-cutting issues (at Step 4) to better analyze and address overlapping thematic problems and formulate recommendations and solutions. </a:t>
            </a:r>
            <a:r>
              <a:rPr lang="en-US" sz="1300" b="1" dirty="0"/>
              <a:t>Group assignments are flexible and should be adapted</a:t>
            </a:r>
            <a:r>
              <a:rPr lang="en-US" sz="1300" dirty="0"/>
              <a:t> by the Workshop facilitators to match the makeup and number of participants and flow of the agenda topics. </a:t>
            </a:r>
          </a:p>
          <a:p>
            <a:endParaRPr lang="en-US" sz="1300" dirty="0"/>
          </a:p>
          <a:p>
            <a:endParaRPr lang="en-US" sz="1300" dirty="0" smtClean="0"/>
          </a:p>
        </p:txBody>
      </p:sp>
      <p:sp>
        <p:nvSpPr>
          <p:cNvPr id="25" name="Title 1"/>
          <p:cNvSpPr>
            <a:spLocks noGrp="1"/>
          </p:cNvSpPr>
          <p:nvPr>
            <p:ph type="title"/>
            <p:custDataLst>
              <p:tags r:id="rId4"/>
            </p:custDataLst>
          </p:nvPr>
        </p:nvSpPr>
        <p:spPr>
          <a:xfrm>
            <a:off x="471488" y="5640206"/>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2. Suggested group assignments for Programme Review Workshop</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
        <p:nvSpPr>
          <p:cNvPr id="26" name="Title 1"/>
          <p:cNvSpPr txBox="1">
            <a:spLocks/>
          </p:cNvSpPr>
          <p:nvPr>
            <p:custDataLst>
              <p:tags r:id="rId5"/>
            </p:custDataLst>
          </p:nvPr>
        </p:nvSpPr>
        <p:spPr bwMode="auto">
          <a:xfrm>
            <a:off x="478699" y="964831"/>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grpSp>
        <p:nvGrpSpPr>
          <p:cNvPr id="3" name="Group 2"/>
          <p:cNvGrpSpPr/>
          <p:nvPr/>
        </p:nvGrpSpPr>
        <p:grpSpPr>
          <a:xfrm>
            <a:off x="428799" y="6011884"/>
            <a:ext cx="5934559" cy="2142893"/>
            <a:chOff x="509720" y="4350838"/>
            <a:chExt cx="5934559" cy="2142893"/>
          </a:xfrm>
        </p:grpSpPr>
        <p:grpSp>
          <p:nvGrpSpPr>
            <p:cNvPr id="14" name="Group 13"/>
            <p:cNvGrpSpPr/>
            <p:nvPr/>
          </p:nvGrpSpPr>
          <p:grpSpPr>
            <a:xfrm>
              <a:off x="599790" y="4350838"/>
              <a:ext cx="5317146" cy="1429349"/>
              <a:chOff x="552886" y="961324"/>
              <a:chExt cx="5317146" cy="1429349"/>
            </a:xfrm>
          </p:grpSpPr>
          <p:grpSp>
            <p:nvGrpSpPr>
              <p:cNvPr id="15" name="Group 14"/>
              <p:cNvGrpSpPr/>
              <p:nvPr/>
            </p:nvGrpSpPr>
            <p:grpSpPr>
              <a:xfrm>
                <a:off x="552886" y="961324"/>
                <a:ext cx="5317146" cy="1168086"/>
                <a:chOff x="689811" y="1102023"/>
                <a:chExt cx="5317146" cy="1168086"/>
              </a:xfrm>
            </p:grpSpPr>
            <p:grpSp>
              <p:nvGrpSpPr>
                <p:cNvPr id="19" name="Group 18"/>
                <p:cNvGrpSpPr/>
                <p:nvPr/>
              </p:nvGrpSpPr>
              <p:grpSpPr>
                <a:xfrm>
                  <a:off x="689811" y="1102024"/>
                  <a:ext cx="2598821" cy="1168085"/>
                  <a:chOff x="689811" y="1102024"/>
                  <a:chExt cx="2598821" cy="1168085"/>
                </a:xfrm>
              </p:grpSpPr>
              <p:sp>
                <p:nvSpPr>
                  <p:cNvPr id="23" name="Rectangle 22"/>
                  <p:cNvSpPr txBox="1">
                    <a:spLocks/>
                  </p:cNvSpPr>
                  <p:nvPr/>
                </p:nvSpPr>
                <p:spPr>
                  <a:xfrm>
                    <a:off x="689811" y="1422382"/>
                    <a:ext cx="2598821" cy="847727"/>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a:t>Group </a:t>
                    </a:r>
                    <a:r>
                      <a:rPr lang="en-US" sz="1200" dirty="0" smtClean="0"/>
                      <a:t>1a: </a:t>
                    </a:r>
                    <a:r>
                      <a:rPr lang="en-US" sz="1200" dirty="0"/>
                      <a:t>Sexual &amp;</a:t>
                    </a:r>
                    <a:r>
                      <a:rPr lang="en-US" sz="1200" dirty="0" smtClean="0"/>
                      <a:t> </a:t>
                    </a:r>
                    <a:r>
                      <a:rPr lang="en-US" sz="1200" dirty="0"/>
                      <a:t>Reproductive Health</a:t>
                    </a:r>
                  </a:p>
                  <a:p>
                    <a:pPr>
                      <a:buClr>
                        <a:srgbClr val="44546A"/>
                      </a:buClr>
                    </a:pPr>
                    <a:r>
                      <a:rPr lang="en-US" sz="1200" dirty="0"/>
                      <a:t>Group </a:t>
                    </a:r>
                    <a:r>
                      <a:rPr lang="en-US" sz="1200" dirty="0" smtClean="0"/>
                      <a:t>2a: </a:t>
                    </a:r>
                    <a:r>
                      <a:rPr lang="en-US" sz="1200" dirty="0"/>
                      <a:t>Maternal &amp;</a:t>
                    </a:r>
                    <a:r>
                      <a:rPr lang="en-US" sz="1200" dirty="0" smtClean="0"/>
                      <a:t> </a:t>
                    </a:r>
                    <a:r>
                      <a:rPr lang="en-US" sz="1200" dirty="0"/>
                      <a:t>Newborn </a:t>
                    </a:r>
                    <a:r>
                      <a:rPr lang="en-US" sz="1200" dirty="0" smtClean="0"/>
                      <a:t>Health</a:t>
                    </a:r>
                  </a:p>
                  <a:p>
                    <a:pPr>
                      <a:buClr>
                        <a:srgbClr val="44546A"/>
                      </a:buClr>
                    </a:pPr>
                    <a:r>
                      <a:rPr lang="en-US" sz="1200" dirty="0" smtClean="0"/>
                      <a:t>Group 3a: </a:t>
                    </a:r>
                    <a:r>
                      <a:rPr lang="en-US" sz="1200" dirty="0"/>
                      <a:t>Child Health</a:t>
                    </a:r>
                  </a:p>
                  <a:p>
                    <a:pPr>
                      <a:buClr>
                        <a:srgbClr val="44546A"/>
                      </a:buClr>
                    </a:pPr>
                    <a:r>
                      <a:rPr lang="en-US" sz="1200" dirty="0"/>
                      <a:t>Group </a:t>
                    </a:r>
                    <a:r>
                      <a:rPr lang="en-US" sz="1200" dirty="0" smtClean="0"/>
                      <a:t>4a: </a:t>
                    </a:r>
                    <a:r>
                      <a:rPr lang="en-US" sz="1200" dirty="0"/>
                      <a:t>Adolescent Health</a:t>
                    </a:r>
                  </a:p>
                </p:txBody>
              </p:sp>
              <p:sp>
                <p:nvSpPr>
                  <p:cNvPr id="24" name="Rectangle 22"/>
                  <p:cNvSpPr txBox="1">
                    <a:spLocks/>
                  </p:cNvSpPr>
                  <p:nvPr/>
                </p:nvSpPr>
                <p:spPr>
                  <a:xfrm>
                    <a:off x="689811" y="1102024"/>
                    <a:ext cx="2598821" cy="293729"/>
                  </a:xfrm>
                  <a:prstGeom prst="rect">
                    <a:avLst/>
                  </a:prstGeom>
                  <a:solidFill>
                    <a:schemeClr val="accent1">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smtClean="0"/>
                      <a:t>HEALTH PROGRAMME AREAS</a:t>
                    </a:r>
                    <a:endParaRPr lang="en-US" sz="1200" dirty="0"/>
                  </a:p>
                </p:txBody>
              </p:sp>
            </p:grpSp>
            <p:grpSp>
              <p:nvGrpSpPr>
                <p:cNvPr id="20" name="Group 19"/>
                <p:cNvGrpSpPr/>
                <p:nvPr/>
              </p:nvGrpSpPr>
              <p:grpSpPr>
                <a:xfrm>
                  <a:off x="3408134" y="1102023"/>
                  <a:ext cx="2598823" cy="1168086"/>
                  <a:chOff x="3408134" y="1102023"/>
                  <a:chExt cx="2598823" cy="1168086"/>
                </a:xfrm>
              </p:grpSpPr>
              <p:sp>
                <p:nvSpPr>
                  <p:cNvPr id="21" name="Rectangle 22"/>
                  <p:cNvSpPr txBox="1">
                    <a:spLocks/>
                  </p:cNvSpPr>
                  <p:nvPr/>
                </p:nvSpPr>
                <p:spPr>
                  <a:xfrm>
                    <a:off x="3408134" y="1422382"/>
                    <a:ext cx="2598821" cy="847727"/>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a:t>Group </a:t>
                    </a:r>
                    <a:r>
                      <a:rPr lang="en-US" sz="1200" dirty="0" smtClean="0"/>
                      <a:t>1b: </a:t>
                    </a:r>
                    <a:r>
                      <a:rPr lang="en-US" sz="1200" dirty="0"/>
                      <a:t>Human resources</a:t>
                    </a:r>
                  </a:p>
                  <a:p>
                    <a:pPr>
                      <a:buClr>
                        <a:srgbClr val="44546A"/>
                      </a:buClr>
                    </a:pPr>
                    <a:r>
                      <a:rPr lang="en-US" sz="1200" dirty="0"/>
                      <a:t>Group </a:t>
                    </a:r>
                    <a:r>
                      <a:rPr lang="en-US" sz="1200" dirty="0" smtClean="0"/>
                      <a:t>2b: </a:t>
                    </a:r>
                    <a:r>
                      <a:rPr lang="en-US" sz="1200" dirty="0"/>
                      <a:t>Finances</a:t>
                    </a:r>
                  </a:p>
                  <a:p>
                    <a:pPr>
                      <a:buClr>
                        <a:srgbClr val="44546A"/>
                      </a:buClr>
                    </a:pPr>
                    <a:r>
                      <a:rPr lang="en-US" sz="1200" dirty="0"/>
                      <a:t>Group </a:t>
                    </a:r>
                    <a:r>
                      <a:rPr lang="en-US" sz="1200" dirty="0" smtClean="0"/>
                      <a:t>3b: </a:t>
                    </a:r>
                    <a:r>
                      <a:rPr lang="en-US" sz="1200" dirty="0"/>
                      <a:t>Supply </a:t>
                    </a:r>
                    <a:r>
                      <a:rPr lang="en-US" sz="1200" dirty="0" smtClean="0"/>
                      <a:t>chain &amp; </a:t>
                    </a:r>
                    <a:r>
                      <a:rPr lang="en-US" sz="1200" dirty="0"/>
                      <a:t>infrastructure</a:t>
                    </a:r>
                  </a:p>
                  <a:p>
                    <a:pPr>
                      <a:buClr>
                        <a:srgbClr val="44546A"/>
                      </a:buClr>
                    </a:pPr>
                    <a:r>
                      <a:rPr lang="en-US" sz="1200" dirty="0"/>
                      <a:t>Group </a:t>
                    </a:r>
                    <a:r>
                      <a:rPr lang="en-US" sz="1200" dirty="0" smtClean="0"/>
                      <a:t>4b: </a:t>
                    </a:r>
                    <a:r>
                      <a:rPr lang="en-US" sz="1200" dirty="0"/>
                      <a:t>Strategy </a:t>
                    </a:r>
                  </a:p>
                </p:txBody>
              </p:sp>
              <p:sp>
                <p:nvSpPr>
                  <p:cNvPr id="22" name="Rectangle 22"/>
                  <p:cNvSpPr txBox="1">
                    <a:spLocks/>
                  </p:cNvSpPr>
                  <p:nvPr/>
                </p:nvSpPr>
                <p:spPr>
                  <a:xfrm>
                    <a:off x="3408136" y="1102023"/>
                    <a:ext cx="2598821" cy="293729"/>
                  </a:xfrm>
                  <a:prstGeom prst="rect">
                    <a:avLst/>
                  </a:prstGeom>
                  <a:solidFill>
                    <a:schemeClr val="accent1">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smtClean="0"/>
                      <a:t>CROSS-CUTTING </a:t>
                    </a:r>
                    <a:r>
                      <a:rPr lang="en-US" sz="1200" dirty="0" smtClean="0"/>
                      <a:t>ISSUES*</a:t>
                    </a:r>
                    <a:endParaRPr lang="en-US" sz="1200" dirty="0"/>
                  </a:p>
                </p:txBody>
              </p:sp>
            </p:grpSp>
          </p:grpSp>
          <p:grpSp>
            <p:nvGrpSpPr>
              <p:cNvPr id="16" name="Group 15"/>
              <p:cNvGrpSpPr/>
              <p:nvPr/>
            </p:nvGrpSpPr>
            <p:grpSpPr>
              <a:xfrm>
                <a:off x="552886" y="2166976"/>
                <a:ext cx="5317145" cy="223697"/>
                <a:chOff x="552886" y="950577"/>
                <a:chExt cx="5317145" cy="223697"/>
              </a:xfrm>
            </p:grpSpPr>
            <p:sp>
              <p:nvSpPr>
                <p:cNvPr id="17" name="Freeform 16"/>
                <p:cNvSpPr/>
                <p:nvPr>
                  <p:custDataLst>
                    <p:tags r:id="rId7"/>
                  </p:custDataLst>
                </p:nvPr>
              </p:nvSpPr>
              <p:spPr bwMode="auto">
                <a:xfrm>
                  <a:off x="552886" y="950964"/>
                  <a:ext cx="2598821" cy="22331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bg1">
                    <a:lumMod val="85000"/>
                  </a:schemeClr>
                </a:solidFill>
                <a:ln w="9525">
                  <a:solidFill>
                    <a:schemeClr val="tx1"/>
                  </a:solidFill>
                  <a:round/>
                  <a:headEnd/>
                  <a:tailEnd/>
                </a:ln>
              </p:spPr>
              <p:txBody>
                <a:bodyPr wrap="none" rtlCol="0" anchor="ctr"/>
                <a:lstStyle/>
                <a:p>
                  <a:pPr algn="ctr">
                    <a:buClr>
                      <a:srgbClr val="002960"/>
                    </a:buClr>
                    <a:buFont typeface="Arial" charset="0"/>
                    <a:buNone/>
                  </a:pPr>
                  <a:r>
                    <a:rPr lang="en-US" sz="1000" dirty="0" smtClean="0"/>
                    <a:t>Steps 1a to </a:t>
                  </a:r>
                  <a:r>
                    <a:rPr lang="en-US" sz="1000" dirty="0"/>
                    <a:t>3</a:t>
                  </a:r>
                </a:p>
              </p:txBody>
            </p:sp>
            <p:sp>
              <p:nvSpPr>
                <p:cNvPr id="18" name="Freeform 17"/>
                <p:cNvSpPr/>
                <p:nvPr>
                  <p:custDataLst>
                    <p:tags r:id="rId8"/>
                  </p:custDataLst>
                </p:nvPr>
              </p:nvSpPr>
              <p:spPr bwMode="auto">
                <a:xfrm>
                  <a:off x="3271210" y="950577"/>
                  <a:ext cx="2598821" cy="22369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bg1">
                    <a:lumMod val="85000"/>
                  </a:schemeClr>
                </a:solidFill>
                <a:ln w="9525">
                  <a:solidFill>
                    <a:schemeClr val="tx1"/>
                  </a:solidFill>
                  <a:round/>
                  <a:headEnd/>
                  <a:tailEnd/>
                </a:ln>
              </p:spPr>
              <p:txBody>
                <a:bodyPr wrap="none" rtlCol="0" anchor="ctr"/>
                <a:lstStyle/>
                <a:p>
                  <a:pPr algn="ctr">
                    <a:buClr>
                      <a:srgbClr val="002960"/>
                    </a:buClr>
                    <a:buFont typeface="Arial" charset="0"/>
                    <a:buNone/>
                  </a:pPr>
                  <a:r>
                    <a:rPr lang="en-US" sz="1000" dirty="0" smtClean="0"/>
                    <a:t>Step 4</a:t>
                  </a:r>
                  <a:endParaRPr lang="en-US" sz="1000" dirty="0"/>
                </a:p>
              </p:txBody>
            </p:sp>
          </p:grpSp>
        </p:grpSp>
        <p:sp>
          <p:nvSpPr>
            <p:cNvPr id="27" name="Title 1"/>
            <p:cNvSpPr txBox="1">
              <a:spLocks/>
            </p:cNvSpPr>
            <p:nvPr>
              <p:custDataLst>
                <p:tags r:id="rId6"/>
              </p:custDataLst>
            </p:nvPr>
          </p:nvSpPr>
          <p:spPr>
            <a:xfrm>
              <a:off x="509720" y="5880637"/>
              <a:ext cx="5934559" cy="613094"/>
            </a:xfrm>
            <a:prstGeom prst="rect">
              <a:avLst/>
            </a:prstGeom>
          </p:spPr>
          <p:txBody>
            <a:bodyPr vert="horz" lIns="91440" tIns="45720" rIns="91440" bIns="45720" rtlCol="0" anchor="ctr">
              <a:normAutofit fontScale="925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1200" i="1" dirty="0" smtClean="0">
                  <a:latin typeface="Calibri" panose="020F0502020204030204" pitchFamily="34" charset="0"/>
                  <a:ea typeface="Tahoma" panose="020B0604030504040204" pitchFamily="34" charset="0"/>
                  <a:cs typeface="Calibri" panose="020F0502020204030204" pitchFamily="34" charset="0"/>
                </a:rPr>
                <a:t>*Note: If problems that are unique to a programme area (e.g. Adolescent  or Reproductive health) </a:t>
              </a:r>
              <a:r>
                <a:rPr lang="en-US" sz="1200" i="1" dirty="0">
                  <a:latin typeface="Calibri" panose="020F0502020204030204" pitchFamily="34" charset="0"/>
                  <a:ea typeface="Tahoma" panose="020B0604030504040204" pitchFamily="34" charset="0"/>
                  <a:cs typeface="Calibri" panose="020F0502020204030204" pitchFamily="34" charset="0"/>
                </a:rPr>
                <a:t>are identified throughout the </a:t>
              </a:r>
              <a:r>
                <a:rPr lang="en-US" sz="1200" i="1" dirty="0" smtClean="0">
                  <a:latin typeface="Calibri" panose="020F0502020204030204" pitchFamily="34" charset="0"/>
                  <a:ea typeface="Tahoma" panose="020B0604030504040204" pitchFamily="34" charset="0"/>
                  <a:cs typeface="Calibri" panose="020F0502020204030204" pitchFamily="34" charset="0"/>
                </a:rPr>
                <a:t>Workshop, a programme-specific group can be formed at Step 4  to discuss solutions and recommendations for these issues in addition to the groups for cross-cutting issues. </a:t>
              </a:r>
              <a:endParaRPr lang="en-US" sz="1200" i="1" dirty="0">
                <a:latin typeface="Calibri" panose="020F0502020204030204" pitchFamily="34" charset="0"/>
                <a:ea typeface="Tahoma" panose="020B0604030504040204" pitchFamily="34" charset="0"/>
                <a:cs typeface="Calibri" panose="020F0502020204030204" pitchFamily="34" charset="0"/>
              </a:endParaRPr>
            </a:p>
          </p:txBody>
        </p:sp>
      </p:grpSp>
    </p:spTree>
    <p:extLst>
      <p:ext uri="{BB962C8B-B14F-4D97-AF65-F5344CB8AC3E}">
        <p14:creationId xmlns:p14="http://schemas.microsoft.com/office/powerpoint/2010/main" val="32045427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1376"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1374" y="345925"/>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15</a:t>
            </a:fld>
            <a:endParaRPr lang="en-US" dirty="0">
              <a:solidFill>
                <a:prstClr val="black">
                  <a:tint val="75000"/>
                </a:prstClr>
              </a:solidFill>
            </a:endParaRPr>
          </a:p>
        </p:txBody>
      </p:sp>
      <p:sp>
        <p:nvSpPr>
          <p:cNvPr id="26" name="Text Box 10"/>
          <p:cNvSpPr txBox="1">
            <a:spLocks noChangeArrowheads="1"/>
          </p:cNvSpPr>
          <p:nvPr/>
        </p:nvSpPr>
        <p:spPr bwMode="auto">
          <a:xfrm>
            <a:off x="408265" y="3838668"/>
            <a:ext cx="5954451" cy="1904246"/>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100" dirty="0"/>
              <a:t> </a:t>
            </a:r>
          </a:p>
          <a:p>
            <a:endParaRPr lang="en-US" sz="1100" dirty="0"/>
          </a:p>
          <a:p>
            <a:endParaRPr lang="en-US" sz="1100" dirty="0"/>
          </a:p>
        </p:txBody>
      </p:sp>
      <p:sp>
        <p:nvSpPr>
          <p:cNvPr id="27" name="Text Box 10"/>
          <p:cNvSpPr txBox="1">
            <a:spLocks noChangeArrowheads="1"/>
          </p:cNvSpPr>
          <p:nvPr/>
        </p:nvSpPr>
        <p:spPr bwMode="auto">
          <a:xfrm>
            <a:off x="493012" y="5456102"/>
            <a:ext cx="6056505" cy="142949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endParaRPr lang="en-US" sz="1100" dirty="0"/>
          </a:p>
        </p:txBody>
      </p:sp>
      <p:sp>
        <p:nvSpPr>
          <p:cNvPr id="32" name="Title 1"/>
          <p:cNvSpPr txBox="1">
            <a:spLocks/>
          </p:cNvSpPr>
          <p:nvPr>
            <p:custDataLst>
              <p:tags r:id="rId4"/>
            </p:custDataLst>
          </p:nvPr>
        </p:nvSpPr>
        <p:spPr bwMode="auto">
          <a:xfrm>
            <a:off x="480698" y="883954"/>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 con’t.</a:t>
            </a:r>
            <a:endParaRPr lang="en-US" sz="1400" dirty="0">
              <a:solidFill>
                <a:prstClr val="white"/>
              </a:solidFill>
              <a:latin typeface="Calibri" panose="020F0502020204030204"/>
            </a:endParaRPr>
          </a:p>
        </p:txBody>
      </p:sp>
      <p:sp>
        <p:nvSpPr>
          <p:cNvPr id="4" name="Rectangle 3"/>
          <p:cNvSpPr/>
          <p:nvPr/>
        </p:nvSpPr>
        <p:spPr>
          <a:xfrm>
            <a:off x="529349" y="1177426"/>
            <a:ext cx="5784958" cy="4355038"/>
          </a:xfrm>
          <a:prstGeom prst="rect">
            <a:avLst/>
          </a:prstGeom>
        </p:spPr>
        <p:txBody>
          <a:bodyPr wrap="square">
            <a:spAutoFit/>
          </a:bodyPr>
          <a:lstStyle/>
          <a:p>
            <a:r>
              <a:rPr lang="en-US" sz="1300" b="1" dirty="0" smtClean="0">
                <a:solidFill>
                  <a:srgbClr val="0070C0"/>
                </a:solidFill>
              </a:rPr>
              <a:t>GENERAL TIPS</a:t>
            </a:r>
          </a:p>
          <a:p>
            <a:r>
              <a:rPr lang="en-US" sz="1200" dirty="0" smtClean="0"/>
              <a:t>The principle job of the facilitator in the group is to guide the discussion of the information in the Data Tool and from other materials with respect to each step and to guide the group to make decisions which are then documented. </a:t>
            </a:r>
            <a:endParaRPr lang="en-US" sz="1200" dirty="0" smtClean="0">
              <a:solidFill>
                <a:prstClr val="black"/>
              </a:solidFill>
            </a:endParaRPr>
          </a:p>
          <a:p>
            <a:pPr lvl="0"/>
            <a:endParaRPr lang="en-US" sz="1200" dirty="0">
              <a:solidFill>
                <a:prstClr val="black"/>
              </a:solidFill>
            </a:endParaRPr>
          </a:p>
          <a:p>
            <a:pPr lvl="0"/>
            <a:r>
              <a:rPr lang="en-US" sz="1200" dirty="0" smtClean="0">
                <a:solidFill>
                  <a:prstClr val="black"/>
                </a:solidFill>
              </a:rPr>
              <a:t>When </a:t>
            </a:r>
            <a:r>
              <a:rPr lang="en-US" sz="1200" dirty="0">
                <a:solidFill>
                  <a:prstClr val="black"/>
                </a:solidFill>
              </a:rPr>
              <a:t>the participants have met in the </a:t>
            </a:r>
            <a:r>
              <a:rPr lang="en-US" sz="1200" dirty="0" smtClean="0">
                <a:solidFill>
                  <a:prstClr val="black"/>
                </a:solidFill>
              </a:rPr>
              <a:t>group</a:t>
            </a:r>
            <a:r>
              <a:rPr lang="en-US" sz="1200" dirty="0">
                <a:solidFill>
                  <a:prstClr val="black"/>
                </a:solidFill>
              </a:rPr>
              <a:t>, ask them to </a:t>
            </a:r>
            <a:r>
              <a:rPr lang="en-US" sz="1200" dirty="0" smtClean="0">
                <a:solidFill>
                  <a:prstClr val="black"/>
                </a:solidFill>
              </a:rPr>
              <a:t>review the objectives and outcomes of the step. The group facilitator </a:t>
            </a:r>
            <a:r>
              <a:rPr lang="en-US" sz="1200" dirty="0">
                <a:solidFill>
                  <a:prstClr val="black"/>
                </a:solidFill>
              </a:rPr>
              <a:t>may allow time for </a:t>
            </a:r>
            <a:r>
              <a:rPr lang="en-US" sz="1200" dirty="0" smtClean="0">
                <a:solidFill>
                  <a:prstClr val="black"/>
                </a:solidFill>
              </a:rPr>
              <a:t>participants </a:t>
            </a:r>
            <a:r>
              <a:rPr lang="en-US" sz="1200" dirty="0">
                <a:solidFill>
                  <a:prstClr val="black"/>
                </a:solidFill>
              </a:rPr>
              <a:t>to </a:t>
            </a:r>
            <a:r>
              <a:rPr lang="en-US" sz="1200" dirty="0" smtClean="0">
                <a:solidFill>
                  <a:prstClr val="black"/>
                </a:solidFill>
              </a:rPr>
              <a:t>review relevant materials silently or </a:t>
            </a:r>
            <a:r>
              <a:rPr lang="en-US" sz="1200" dirty="0">
                <a:solidFill>
                  <a:prstClr val="black"/>
                </a:solidFill>
              </a:rPr>
              <a:t>may lead them through the </a:t>
            </a:r>
            <a:r>
              <a:rPr lang="en-US" sz="1200" dirty="0" smtClean="0">
                <a:solidFill>
                  <a:prstClr val="black"/>
                </a:solidFill>
              </a:rPr>
              <a:t>materials. </a:t>
            </a:r>
          </a:p>
          <a:p>
            <a:pPr lvl="0"/>
            <a:endParaRPr lang="en-US" sz="1200" dirty="0">
              <a:solidFill>
                <a:prstClr val="black"/>
              </a:solidFill>
            </a:endParaRPr>
          </a:p>
          <a:p>
            <a:pPr lvl="0"/>
            <a:r>
              <a:rPr lang="en-US" sz="1200" dirty="0" smtClean="0">
                <a:solidFill>
                  <a:prstClr val="black"/>
                </a:solidFill>
              </a:rPr>
              <a:t>For each step, when the group convenes, the facilitator should select:</a:t>
            </a:r>
            <a:endParaRPr lang="en-US" sz="1200" dirty="0">
              <a:solidFill>
                <a:prstClr val="black"/>
              </a:solidFill>
            </a:endParaRPr>
          </a:p>
          <a:p>
            <a:pPr marL="171450" lvl="0" indent="-171450">
              <a:buFontTx/>
              <a:buChar char="-"/>
            </a:pPr>
            <a:r>
              <a:rPr lang="en-US" sz="1200" dirty="0" smtClean="0">
                <a:solidFill>
                  <a:prstClr val="black"/>
                </a:solidFill>
              </a:rPr>
              <a:t>Note-taker to </a:t>
            </a:r>
            <a:r>
              <a:rPr lang="en-US" sz="1200" dirty="0">
                <a:solidFill>
                  <a:prstClr val="black"/>
                </a:solidFill>
              </a:rPr>
              <a:t>document the group’s decisions</a:t>
            </a:r>
          </a:p>
          <a:p>
            <a:pPr marL="171450" lvl="0" indent="-171450">
              <a:buFontTx/>
              <a:buChar char="-"/>
            </a:pPr>
            <a:r>
              <a:rPr lang="en-US" sz="1200" dirty="0">
                <a:solidFill>
                  <a:prstClr val="black"/>
                </a:solidFill>
              </a:rPr>
              <a:t>Reporter who will present the group’s decisions to the plenary</a:t>
            </a:r>
          </a:p>
          <a:p>
            <a:pPr marL="171450" lvl="0" indent="-171450">
              <a:buFontTx/>
              <a:buChar char="-"/>
            </a:pPr>
            <a:endParaRPr lang="en-US" sz="1200" dirty="0">
              <a:solidFill>
                <a:prstClr val="black"/>
              </a:solidFill>
            </a:endParaRPr>
          </a:p>
          <a:p>
            <a:pPr lvl="0"/>
            <a:r>
              <a:rPr lang="en-US" sz="1200" dirty="0">
                <a:solidFill>
                  <a:prstClr val="black"/>
                </a:solidFill>
              </a:rPr>
              <a:t>For each step these two roles may be assigned to the same person, but it is helpful to choose different individuals for these roles as the workshop continues.  </a:t>
            </a:r>
            <a:r>
              <a:rPr lang="en-US" sz="1200" dirty="0" smtClean="0"/>
              <a:t>Facilitators </a:t>
            </a:r>
            <a:r>
              <a:rPr lang="en-US" sz="1200" dirty="0"/>
              <a:t>then plan how the g</a:t>
            </a:r>
            <a:r>
              <a:rPr lang="en-US" sz="1200" dirty="0" smtClean="0"/>
              <a:t>roup </a:t>
            </a:r>
            <a:r>
              <a:rPr lang="en-US" sz="1200" dirty="0"/>
              <a:t>reports will be collected at the end of each step and given to the lead facilitator. </a:t>
            </a:r>
            <a:endParaRPr lang="en-US" sz="1200" dirty="0" smtClean="0"/>
          </a:p>
          <a:p>
            <a:pPr lvl="0"/>
            <a:endParaRPr lang="en-US" sz="1200" dirty="0"/>
          </a:p>
          <a:p>
            <a:pPr lvl="0"/>
            <a:r>
              <a:rPr lang="en-US" sz="1200" dirty="0" smtClean="0"/>
              <a:t>One </a:t>
            </a:r>
            <a:r>
              <a:rPr lang="en-US" sz="1200" dirty="0"/>
              <a:t>way is for each </a:t>
            </a:r>
            <a:r>
              <a:rPr lang="en-US" sz="1200" dirty="0" smtClean="0"/>
              <a:t>group </a:t>
            </a:r>
            <a:r>
              <a:rPr lang="en-US" sz="1200" dirty="0"/>
              <a:t>to have a </a:t>
            </a:r>
            <a:r>
              <a:rPr lang="en-US" sz="1200" dirty="0" smtClean="0"/>
              <a:t>USB </a:t>
            </a:r>
            <a:r>
              <a:rPr lang="en-US" sz="1200" dirty="0"/>
              <a:t>drive </a:t>
            </a:r>
            <a:r>
              <a:rPr lang="en-US" sz="1200" dirty="0" smtClean="0"/>
              <a:t>where they save their work</a:t>
            </a:r>
            <a:r>
              <a:rPr lang="en-US" sz="1200" dirty="0"/>
              <a:t>. During the session, the </a:t>
            </a:r>
            <a:r>
              <a:rPr lang="en-US" sz="1200" dirty="0" smtClean="0"/>
              <a:t>note-taker </a:t>
            </a:r>
            <a:r>
              <a:rPr lang="en-US" sz="1200" dirty="0"/>
              <a:t>types notes on the group’s discussion and conclusions </a:t>
            </a:r>
            <a:r>
              <a:rPr lang="en-US" sz="1200" dirty="0" smtClean="0"/>
              <a:t>into </a:t>
            </a:r>
            <a:r>
              <a:rPr lang="en-US" sz="1200" dirty="0" smtClean="0"/>
              <a:t>group </a:t>
            </a:r>
            <a:r>
              <a:rPr lang="en-US" sz="1200" dirty="0" smtClean="0"/>
              <a:t>work templates</a:t>
            </a:r>
            <a:r>
              <a:rPr lang="en-US" sz="1200" dirty="0"/>
              <a:t> </a:t>
            </a:r>
            <a:r>
              <a:rPr lang="en-US" sz="1200" dirty="0" smtClean="0"/>
              <a:t>and </a:t>
            </a:r>
            <a:r>
              <a:rPr lang="en-US" sz="1200" dirty="0"/>
              <a:t>saves them on the group’s flash drive. These notes can be projected for the plenary presentation, and the lead facilitator can keep a copy of all files. Then the flash drive </a:t>
            </a:r>
            <a:r>
              <a:rPr lang="en-US" sz="1200" dirty="0" smtClean="0"/>
              <a:t>will </a:t>
            </a:r>
            <a:r>
              <a:rPr lang="en-US" sz="1200" dirty="0"/>
              <a:t>be returned to the </a:t>
            </a:r>
            <a:r>
              <a:rPr lang="en-US" sz="1200" dirty="0" smtClean="0"/>
              <a:t>group </a:t>
            </a:r>
            <a:r>
              <a:rPr lang="en-US" sz="1200" dirty="0"/>
              <a:t>to use during the next step</a:t>
            </a:r>
            <a:r>
              <a:rPr lang="en-US" sz="1200" dirty="0" smtClean="0"/>
              <a:t>.</a:t>
            </a:r>
          </a:p>
        </p:txBody>
      </p:sp>
      <p:sp>
        <p:nvSpPr>
          <p:cNvPr id="10" name="Rectangle 9"/>
          <p:cNvSpPr/>
          <p:nvPr/>
        </p:nvSpPr>
        <p:spPr>
          <a:xfrm>
            <a:off x="529349" y="7274807"/>
            <a:ext cx="5936458" cy="1200329"/>
          </a:xfrm>
          <a:prstGeom prst="rect">
            <a:avLst/>
          </a:prstGeom>
        </p:spPr>
        <p:txBody>
          <a:bodyPr wrap="square">
            <a:spAutoFit/>
          </a:bodyPr>
          <a:lstStyle/>
          <a:p>
            <a:r>
              <a:rPr lang="en-US" sz="1200" dirty="0" smtClean="0"/>
              <a:t>Once the Workshop participants have been split into groups (either by RMNCAH areas or cross-cutting issues), the facilitator will lead discussions and ensure that group’s decisions are documented and ready for presentation in plenary.  For each step the facilitators can use the suggested sets </a:t>
            </a:r>
            <a:r>
              <a:rPr lang="en-US" sz="1200" dirty="0"/>
              <a:t>of </a:t>
            </a:r>
            <a:r>
              <a:rPr lang="en-US" sz="1200" dirty="0" smtClean="0"/>
              <a:t>questions throughout the Facilitator's Guide to </a:t>
            </a:r>
            <a:r>
              <a:rPr lang="en-US" sz="1200" dirty="0"/>
              <a:t>guide the participants in meeting the objective of </a:t>
            </a:r>
            <a:r>
              <a:rPr lang="en-US" sz="1200" dirty="0" smtClean="0"/>
              <a:t>the step. The </a:t>
            </a:r>
            <a:r>
              <a:rPr lang="en-US" sz="1200" dirty="0"/>
              <a:t>participants will use the populated Data </a:t>
            </a:r>
            <a:r>
              <a:rPr lang="en-US" sz="1200" dirty="0" smtClean="0"/>
              <a:t>Tool and other prepared materials </a:t>
            </a:r>
            <a:r>
              <a:rPr lang="en-US" sz="1200" dirty="0"/>
              <a:t>to review and answer each question</a:t>
            </a:r>
            <a:r>
              <a:rPr lang="en-US" sz="1200" dirty="0" smtClean="0"/>
              <a:t>.</a:t>
            </a:r>
            <a:endParaRPr lang="en-US" sz="1200" dirty="0"/>
          </a:p>
        </p:txBody>
      </p:sp>
      <p:sp>
        <p:nvSpPr>
          <p:cNvPr id="11" name="Rectangle 10"/>
          <p:cNvSpPr/>
          <p:nvPr/>
        </p:nvSpPr>
        <p:spPr>
          <a:xfrm>
            <a:off x="554329" y="5610492"/>
            <a:ext cx="5936458" cy="1569660"/>
          </a:xfrm>
          <a:prstGeom prst="rect">
            <a:avLst/>
          </a:prstGeom>
          <a:solidFill>
            <a:schemeClr val="accent5">
              <a:lumMod val="20000"/>
              <a:lumOff val="80000"/>
            </a:schemeClr>
          </a:solidFill>
          <a:ln>
            <a:solidFill>
              <a:schemeClr val="tx1">
                <a:lumMod val="50000"/>
                <a:lumOff val="50000"/>
              </a:schemeClr>
            </a:solidFill>
          </a:ln>
        </p:spPr>
        <p:txBody>
          <a:bodyPr wrap="square">
            <a:spAutoFit/>
          </a:bodyPr>
          <a:lstStyle/>
          <a:p>
            <a:r>
              <a:rPr lang="en-US" sz="1200" dirty="0"/>
              <a:t>Sometimes it may be useful for the group facilitator to have an individual discussion with a particular participant aside from the group to help facilitate the subgroup’s progress, or to ask the lead facilitator to do this.  This may be needed, for example, to:</a:t>
            </a:r>
          </a:p>
          <a:p>
            <a:pPr marL="171450" lvl="0" indent="-171450">
              <a:buFont typeface="Wingdings" panose="05000000000000000000" pitchFamily="2" charset="2"/>
              <a:buChar char="§"/>
            </a:pPr>
            <a:r>
              <a:rPr lang="en-US" sz="1200" dirty="0"/>
              <a:t>Address communication barriers that prevent certain participants from voicing their views in the group (such as a dominant participant, or a participant who is reticent to speak out in front of individuals who outrank them).</a:t>
            </a:r>
          </a:p>
          <a:p>
            <a:pPr marL="171450" lvl="0" indent="-171450">
              <a:buFont typeface="Wingdings" panose="05000000000000000000" pitchFamily="2" charset="2"/>
              <a:buChar char="§"/>
            </a:pPr>
            <a:r>
              <a:rPr lang="en-US" sz="1200" dirty="0"/>
              <a:t>Discuss sensitive issues such as staff performance or relationships that participants may be unwilling to discuss in the group.</a:t>
            </a:r>
          </a:p>
        </p:txBody>
      </p:sp>
    </p:spTree>
    <p:extLst>
      <p:ext uri="{BB962C8B-B14F-4D97-AF65-F5344CB8AC3E}">
        <p14:creationId xmlns:p14="http://schemas.microsoft.com/office/powerpoint/2010/main" val="10796659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6716"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16</a:t>
            </a:fld>
            <a:endParaRPr lang="en-US" dirty="0">
              <a:solidFill>
                <a:prstClr val="black">
                  <a:tint val="75000"/>
                </a:prstClr>
              </a:solidFill>
            </a:endParaRPr>
          </a:p>
        </p:txBody>
      </p:sp>
      <p:sp>
        <p:nvSpPr>
          <p:cNvPr id="32" name="Title 1"/>
          <p:cNvSpPr txBox="1">
            <a:spLocks/>
          </p:cNvSpPr>
          <p:nvPr>
            <p:custDataLst>
              <p:tags r:id="rId4"/>
            </p:custDataLst>
          </p:nvPr>
        </p:nvSpPr>
        <p:spPr bwMode="auto">
          <a:xfrm>
            <a:off x="450055" y="906838"/>
            <a:ext cx="5997087"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sp>
        <p:nvSpPr>
          <p:cNvPr id="10" name="Rectangle 9"/>
          <p:cNvSpPr/>
          <p:nvPr/>
        </p:nvSpPr>
        <p:spPr>
          <a:xfrm>
            <a:off x="510885" y="1217018"/>
            <a:ext cx="5936458" cy="1438855"/>
          </a:xfrm>
          <a:prstGeom prst="rect">
            <a:avLst/>
          </a:prstGeom>
        </p:spPr>
        <p:txBody>
          <a:bodyPr wrap="square">
            <a:spAutoFit/>
          </a:bodyPr>
          <a:lstStyle/>
          <a:p>
            <a:r>
              <a:rPr lang="en-US" sz="1250" b="1" dirty="0" smtClean="0">
                <a:solidFill>
                  <a:srgbClr val="0070C0"/>
                </a:solidFill>
              </a:rPr>
              <a:t>STEP 1A: What </a:t>
            </a:r>
            <a:r>
              <a:rPr lang="en-US" sz="1250" b="1" dirty="0">
                <a:solidFill>
                  <a:srgbClr val="0070C0"/>
                </a:solidFill>
              </a:rPr>
              <a:t>are the goals, </a:t>
            </a:r>
            <a:r>
              <a:rPr lang="en-US" sz="1250" b="1" dirty="0" smtClean="0">
                <a:solidFill>
                  <a:srgbClr val="0070C0"/>
                </a:solidFill>
              </a:rPr>
              <a:t>objectives, targets and baselines?</a:t>
            </a:r>
            <a:endParaRPr lang="en-US" sz="1250" dirty="0">
              <a:solidFill>
                <a:srgbClr val="0070C0"/>
              </a:solidFill>
            </a:endParaRPr>
          </a:p>
          <a:p>
            <a:r>
              <a:rPr lang="en-US" sz="1250" dirty="0" smtClean="0"/>
              <a:t>The group facilitator should explain that the purpose of this step is to review </a:t>
            </a:r>
            <a:r>
              <a:rPr lang="en-US" sz="1250" dirty="0"/>
              <a:t>goals, </a:t>
            </a:r>
            <a:r>
              <a:rPr lang="en-US" sz="1250" dirty="0" smtClean="0"/>
              <a:t>objectives, targets and baselines to </a:t>
            </a:r>
            <a:r>
              <a:rPr lang="en-US" sz="1250" dirty="0"/>
              <a:t>identify the most critical needs of women, children, and </a:t>
            </a:r>
            <a:r>
              <a:rPr lang="en-US" sz="1250" dirty="0" smtClean="0"/>
              <a:t>adolescents.</a:t>
            </a:r>
            <a:r>
              <a:rPr lang="en-US" sz="1250" dirty="0"/>
              <a:t> </a:t>
            </a:r>
            <a:r>
              <a:rPr lang="en-US" sz="1250" dirty="0" smtClean="0"/>
              <a:t> The outcome of </a:t>
            </a:r>
            <a:r>
              <a:rPr lang="en-US" sz="1250" dirty="0"/>
              <a:t>this step </a:t>
            </a:r>
            <a:r>
              <a:rPr lang="en-US" sz="1250" dirty="0" smtClean="0"/>
              <a:t>will be an assessment of </a:t>
            </a:r>
            <a:r>
              <a:rPr lang="en-US" sz="1250" dirty="0"/>
              <a:t>whether </a:t>
            </a:r>
            <a:r>
              <a:rPr lang="en-US" sz="1250" dirty="0" smtClean="0"/>
              <a:t> the RMNCAH </a:t>
            </a:r>
            <a:r>
              <a:rPr lang="en-US" sz="1250" dirty="0"/>
              <a:t>programme(s) is/are </a:t>
            </a:r>
            <a:r>
              <a:rPr lang="en-US" sz="1250" dirty="0" smtClean="0"/>
              <a:t>making progress towards </a:t>
            </a:r>
            <a:r>
              <a:rPr lang="en-US" sz="1250" dirty="0"/>
              <a:t>meeting their set goals, objectives, and targets and to improving health status of women, children and adolescents.</a:t>
            </a:r>
            <a:endParaRPr lang="en-US" sz="1250" dirty="0" smtClean="0"/>
          </a:p>
        </p:txBody>
      </p:sp>
      <p:sp>
        <p:nvSpPr>
          <p:cNvPr id="14" name="Rectangle 13"/>
          <p:cNvSpPr/>
          <p:nvPr/>
        </p:nvSpPr>
        <p:spPr>
          <a:xfrm>
            <a:off x="604400" y="6024105"/>
            <a:ext cx="5720682" cy="2123658"/>
          </a:xfrm>
          <a:prstGeom prst="rect">
            <a:avLst/>
          </a:prstGeom>
          <a:solidFill>
            <a:schemeClr val="bg1">
              <a:lumMod val="85000"/>
            </a:schemeClr>
          </a:solidFill>
          <a:ln>
            <a:solidFill>
              <a:schemeClr val="tx1"/>
            </a:solidFill>
          </a:ln>
        </p:spPr>
        <p:txBody>
          <a:bodyPr wrap="square">
            <a:spAutoFit/>
          </a:bodyPr>
          <a:lstStyle/>
          <a:p>
            <a:r>
              <a:rPr lang="en-US" sz="1200" b="1" dirty="0" smtClean="0"/>
              <a:t>STEP 1A discussion questions*</a:t>
            </a:r>
          </a:p>
          <a:p>
            <a:pPr marL="171450" lvl="0" indent="-171450">
              <a:buFont typeface="Wingdings" panose="05000000000000000000" pitchFamily="2" charset="2"/>
              <a:buChar char="§"/>
            </a:pPr>
            <a:r>
              <a:rPr lang="en-US" sz="1200" dirty="0"/>
              <a:t>What are the goals and objectives of the programme(s)?  What are the target dates for achieving each objective?</a:t>
            </a:r>
          </a:p>
          <a:p>
            <a:pPr marL="171450" lvl="0" indent="-171450">
              <a:buFont typeface="Wingdings" panose="05000000000000000000" pitchFamily="2" charset="2"/>
              <a:buChar char="§"/>
            </a:pPr>
            <a:r>
              <a:rPr lang="en-US" sz="1200" dirty="0"/>
              <a:t>What are the targets set? What </a:t>
            </a:r>
            <a:r>
              <a:rPr lang="en-US" sz="1200" dirty="0" smtClean="0"/>
              <a:t>is the </a:t>
            </a:r>
            <a:r>
              <a:rPr lang="en-US" sz="1200" dirty="0"/>
              <a:t>baseline for the key indicators and what is </a:t>
            </a:r>
            <a:r>
              <a:rPr lang="en-US" sz="1200" dirty="0" smtClean="0"/>
              <a:t>the most </a:t>
            </a:r>
            <a:r>
              <a:rPr lang="en-US" sz="1200" dirty="0"/>
              <a:t>recent data </a:t>
            </a:r>
            <a:r>
              <a:rPr lang="en-US" sz="1200" dirty="0" smtClean="0"/>
              <a:t>value </a:t>
            </a:r>
            <a:r>
              <a:rPr lang="en-US" sz="1200" dirty="0"/>
              <a:t>for each health status indicator of the programme(s)? </a:t>
            </a:r>
          </a:p>
          <a:p>
            <a:pPr marL="171450" lvl="0" indent="-171450">
              <a:buFont typeface="Wingdings" panose="05000000000000000000" pitchFamily="2" charset="2"/>
              <a:buChar char="§"/>
            </a:pPr>
            <a:r>
              <a:rPr lang="en-US" sz="1200" dirty="0"/>
              <a:t>What are the trends in each indicator over time? Are the programme(s) on track to achieving the targets?</a:t>
            </a:r>
          </a:p>
          <a:p>
            <a:pPr marL="171450" lvl="0" indent="-171450">
              <a:buFont typeface="Wingdings" panose="05000000000000000000" pitchFamily="2" charset="2"/>
              <a:buChar char="§"/>
            </a:pPr>
            <a:r>
              <a:rPr lang="en-US" sz="1200" dirty="0"/>
              <a:t>Are there data available on all relevant indicators?</a:t>
            </a:r>
          </a:p>
          <a:p>
            <a:pPr marL="171450" lvl="0" indent="-171450">
              <a:buFont typeface="Wingdings" panose="05000000000000000000" pitchFamily="2" charset="2"/>
              <a:buChar char="§"/>
            </a:pPr>
            <a:r>
              <a:rPr lang="en-US" sz="1200" dirty="0"/>
              <a:t>Are there significant variations in health status indicators by equity differentials/ characteristics such as socioeconomic status, wealth quintile, geographic areas, urban/rural, sex, and/or education? Are there any data available for these elements?</a:t>
            </a:r>
          </a:p>
        </p:txBody>
      </p:sp>
      <p:sp>
        <p:nvSpPr>
          <p:cNvPr id="5" name="Rectangle 4"/>
          <p:cNvSpPr/>
          <p:nvPr/>
        </p:nvSpPr>
        <p:spPr>
          <a:xfrm>
            <a:off x="510885" y="8256887"/>
            <a:ext cx="5862532" cy="461665"/>
          </a:xfrm>
          <a:prstGeom prst="rect">
            <a:avLst/>
          </a:prstGeom>
        </p:spPr>
        <p:txBody>
          <a:bodyPr wrap="square">
            <a:spAutoFit/>
          </a:bodyPr>
          <a:lstStyle/>
          <a:p>
            <a:r>
              <a:rPr lang="en-US" sz="1200" i="1" dirty="0" smtClean="0"/>
              <a:t>*</a:t>
            </a:r>
            <a:r>
              <a:rPr lang="en-US" sz="1100" b="1" i="1" dirty="0" smtClean="0"/>
              <a:t>NB</a:t>
            </a:r>
            <a:r>
              <a:rPr lang="en-US" sz="1100" i="1" dirty="0"/>
              <a:t>: Each question pertains to the programme area/topic assigned to that group (e.g. Sexual and Reproductive Health or Child Health).</a:t>
            </a:r>
            <a:endParaRPr lang="en-US" sz="1100" b="1" i="1" dirty="0"/>
          </a:p>
        </p:txBody>
      </p:sp>
      <p:sp>
        <p:nvSpPr>
          <p:cNvPr id="12" name="Rectangle 11"/>
          <p:cNvSpPr/>
          <p:nvPr/>
        </p:nvSpPr>
        <p:spPr>
          <a:xfrm>
            <a:off x="604400" y="2710358"/>
            <a:ext cx="5644795" cy="3046988"/>
          </a:xfrm>
          <a:prstGeom prst="rect">
            <a:avLst/>
          </a:prstGeom>
          <a:solidFill>
            <a:schemeClr val="accent5">
              <a:lumMod val="20000"/>
              <a:lumOff val="80000"/>
            </a:schemeClr>
          </a:solidFill>
        </p:spPr>
        <p:txBody>
          <a:bodyPr wrap="square">
            <a:spAutoFit/>
          </a:bodyPr>
          <a:lstStyle/>
          <a:p>
            <a:pPr lvl="0"/>
            <a:r>
              <a:rPr lang="en-US" sz="1200" b="1" dirty="0" smtClean="0"/>
              <a:t>What </a:t>
            </a:r>
            <a:r>
              <a:rPr lang="en-US" sz="1200" b="1" dirty="0"/>
              <a:t>is a </a:t>
            </a:r>
            <a:r>
              <a:rPr lang="en-US" sz="1200" b="1" dirty="0" smtClean="0"/>
              <a:t>goal?</a:t>
            </a:r>
            <a:endParaRPr lang="en-US" sz="1200" dirty="0"/>
          </a:p>
          <a:p>
            <a:pPr lvl="0"/>
            <a:r>
              <a:rPr lang="en-US" sz="1200" dirty="0" smtClean="0"/>
              <a:t>A </a:t>
            </a:r>
            <a:r>
              <a:rPr lang="en-US" sz="1200" dirty="0"/>
              <a:t>goal is what a programme is going to achieve in the long term.  Goals are long term improvements in RMNCAH that are expected by a programme. </a:t>
            </a:r>
            <a:r>
              <a:rPr lang="en-US" sz="1200" dirty="0" smtClean="0"/>
              <a:t> </a:t>
            </a:r>
          </a:p>
          <a:p>
            <a:pPr lvl="0"/>
            <a:endParaRPr lang="en-US" sz="1200" dirty="0" smtClean="0"/>
          </a:p>
          <a:p>
            <a:pPr lvl="0"/>
            <a:r>
              <a:rPr lang="en-US" sz="1200" b="1" dirty="0" smtClean="0"/>
              <a:t>What is </a:t>
            </a:r>
            <a:r>
              <a:rPr lang="en-US" sz="1200" b="1" dirty="0"/>
              <a:t>an objective</a:t>
            </a:r>
            <a:endParaRPr lang="en-US" sz="1200" dirty="0"/>
          </a:p>
          <a:p>
            <a:pPr lvl="0"/>
            <a:r>
              <a:rPr lang="en-US" sz="1200" dirty="0" smtClean="0"/>
              <a:t>An </a:t>
            </a:r>
            <a:r>
              <a:rPr lang="en-US" sz="1200" dirty="0"/>
              <a:t>objective is what the programme is going to achieve in the shorter term to reach goals. Objectives are based on the interventions that will be implemented by the programme and the progress expected in the short or medium term. </a:t>
            </a:r>
          </a:p>
          <a:p>
            <a:r>
              <a:rPr lang="en-US" sz="1200" dirty="0"/>
              <a:t> </a:t>
            </a:r>
          </a:p>
          <a:p>
            <a:r>
              <a:rPr lang="en-US" sz="1200" u="sng" dirty="0"/>
              <a:t>EXAMPLE</a:t>
            </a:r>
            <a:endParaRPr lang="en-US" sz="1200" dirty="0"/>
          </a:p>
          <a:p>
            <a:pPr lvl="0"/>
            <a:r>
              <a:rPr lang="en-US" sz="1200" b="1" dirty="0" smtClean="0"/>
              <a:t>Goal</a:t>
            </a:r>
          </a:p>
          <a:p>
            <a:pPr lvl="0"/>
            <a:r>
              <a:rPr lang="en-US" sz="1200" dirty="0" smtClean="0"/>
              <a:t>To </a:t>
            </a:r>
            <a:r>
              <a:rPr lang="en-US" sz="1200" dirty="0"/>
              <a:t>reduce stunting and wasting rates among children under 5 years of age</a:t>
            </a:r>
          </a:p>
          <a:p>
            <a:pPr lvl="0"/>
            <a:r>
              <a:rPr lang="en-US" sz="1200" b="1" dirty="0"/>
              <a:t>Objectives </a:t>
            </a:r>
            <a:endParaRPr lang="en-US" sz="1200" dirty="0"/>
          </a:p>
          <a:p>
            <a:pPr lvl="0"/>
            <a:r>
              <a:rPr lang="en-US" sz="1200" dirty="0" smtClean="0"/>
              <a:t>Increase </a:t>
            </a:r>
            <a:r>
              <a:rPr lang="en-US" sz="1200" dirty="0"/>
              <a:t>rate of exclusive breastfeeding from X% to Y% by </a:t>
            </a:r>
            <a:r>
              <a:rPr lang="en-US" sz="1200" dirty="0" smtClean="0"/>
              <a:t>2022</a:t>
            </a:r>
          </a:p>
          <a:p>
            <a:pPr lvl="0"/>
            <a:r>
              <a:rPr lang="en-GB" sz="1200" dirty="0" smtClean="0"/>
              <a:t>Increase </a:t>
            </a:r>
            <a:r>
              <a:rPr lang="en-GB" sz="1200" dirty="0"/>
              <a:t>proportion of children under 2 years receiving appropriate complementary feeding from X% to Y% by 2022</a:t>
            </a:r>
            <a:endParaRPr lang="en-US" sz="1200" dirty="0"/>
          </a:p>
        </p:txBody>
      </p:sp>
    </p:spTree>
    <p:extLst>
      <p:ext uri="{BB962C8B-B14F-4D97-AF65-F5344CB8AC3E}">
        <p14:creationId xmlns:p14="http://schemas.microsoft.com/office/powerpoint/2010/main" val="31990556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31805"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308100"/>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17</a:t>
            </a:fld>
            <a:endParaRPr lang="en-US" dirty="0">
              <a:solidFill>
                <a:prstClr val="black">
                  <a:tint val="75000"/>
                </a:prstClr>
              </a:solidFill>
            </a:endParaRPr>
          </a:p>
        </p:txBody>
      </p:sp>
      <p:sp>
        <p:nvSpPr>
          <p:cNvPr id="32" name="Title 1"/>
          <p:cNvSpPr txBox="1">
            <a:spLocks/>
          </p:cNvSpPr>
          <p:nvPr>
            <p:custDataLst>
              <p:tags r:id="rId4"/>
            </p:custDataLst>
          </p:nvPr>
        </p:nvSpPr>
        <p:spPr bwMode="auto">
          <a:xfrm>
            <a:off x="410631" y="715157"/>
            <a:ext cx="5997087"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sp>
        <p:nvSpPr>
          <p:cNvPr id="4" name="Rectangle 3"/>
          <p:cNvSpPr/>
          <p:nvPr/>
        </p:nvSpPr>
        <p:spPr>
          <a:xfrm>
            <a:off x="350406" y="1011817"/>
            <a:ext cx="6117539" cy="1107996"/>
          </a:xfrm>
          <a:prstGeom prst="rect">
            <a:avLst/>
          </a:prstGeom>
        </p:spPr>
        <p:txBody>
          <a:bodyPr wrap="square">
            <a:spAutoFit/>
          </a:bodyPr>
          <a:lstStyle/>
          <a:p>
            <a:r>
              <a:rPr lang="en-US" sz="1100" b="1" dirty="0" smtClean="0">
                <a:solidFill>
                  <a:srgbClr val="0070C0"/>
                </a:solidFill>
              </a:rPr>
              <a:t>STEP 1B</a:t>
            </a:r>
            <a:r>
              <a:rPr lang="en-US" sz="1100" b="1" dirty="0">
                <a:solidFill>
                  <a:srgbClr val="0070C0"/>
                </a:solidFill>
              </a:rPr>
              <a:t>: To what extent </a:t>
            </a:r>
            <a:r>
              <a:rPr lang="en-US" sz="1100" b="1" dirty="0" smtClean="0">
                <a:solidFill>
                  <a:srgbClr val="0070C0"/>
                </a:solidFill>
              </a:rPr>
              <a:t>have </a:t>
            </a:r>
            <a:r>
              <a:rPr lang="en-US" sz="1100" b="1" dirty="0">
                <a:solidFill>
                  <a:srgbClr val="0070C0"/>
                </a:solidFill>
              </a:rPr>
              <a:t>RMNCAH interventions contributed to achieving </a:t>
            </a:r>
            <a:r>
              <a:rPr lang="en-US" sz="1100" b="1" dirty="0" smtClean="0">
                <a:solidFill>
                  <a:srgbClr val="0070C0"/>
                </a:solidFill>
              </a:rPr>
              <a:t>the target impact</a:t>
            </a:r>
            <a:r>
              <a:rPr lang="en-US" sz="1100" b="1" dirty="0">
                <a:solidFill>
                  <a:srgbClr val="0070C0"/>
                </a:solidFill>
              </a:rPr>
              <a:t>?</a:t>
            </a:r>
            <a:endParaRPr lang="en-US" sz="1100" dirty="0">
              <a:solidFill>
                <a:srgbClr val="0070C0"/>
              </a:solidFill>
            </a:endParaRPr>
          </a:p>
          <a:p>
            <a:r>
              <a:rPr lang="en-US" sz="1100" dirty="0" smtClean="0"/>
              <a:t>During this step, the facilitator will guide the </a:t>
            </a:r>
            <a:r>
              <a:rPr lang="en-US" sz="1100" dirty="0"/>
              <a:t>g</a:t>
            </a:r>
            <a:r>
              <a:rPr lang="en-US" sz="1100" dirty="0" smtClean="0"/>
              <a:t>roup in reviewing coverage of RMNCAH interventions to </a:t>
            </a:r>
            <a:r>
              <a:rPr lang="en-US" sz="1100" dirty="0"/>
              <a:t>identify underperforming </a:t>
            </a:r>
            <a:r>
              <a:rPr lang="en-US" sz="1100" dirty="0" smtClean="0"/>
              <a:t>interventions or </a:t>
            </a:r>
            <a:r>
              <a:rPr lang="en-US" sz="1100" dirty="0"/>
              <a:t>packages </a:t>
            </a:r>
            <a:r>
              <a:rPr lang="en-US" sz="1100" dirty="0" smtClean="0"/>
              <a:t>and assess disparities </a:t>
            </a:r>
            <a:r>
              <a:rPr lang="en-US" sz="1100" dirty="0"/>
              <a:t>in </a:t>
            </a:r>
            <a:r>
              <a:rPr lang="en-US" sz="1100" dirty="0" smtClean="0"/>
              <a:t>coverage. </a:t>
            </a:r>
            <a:r>
              <a:rPr lang="en-US" sz="1100" dirty="0"/>
              <a:t>The outcomes of this step are to assess where we are in intervention coverage in terms of progress towards achieving impact and to prioritize which intervention packages should be discussed and examined in-depth in subsequent steps of the workshop.</a:t>
            </a:r>
          </a:p>
        </p:txBody>
      </p:sp>
      <p:cxnSp>
        <p:nvCxnSpPr>
          <p:cNvPr id="11" name="Straight Connector 10"/>
          <p:cNvCxnSpPr/>
          <p:nvPr/>
        </p:nvCxnSpPr>
        <p:spPr>
          <a:xfrm flipV="1">
            <a:off x="527986" y="5229496"/>
            <a:ext cx="5720682" cy="141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79376" y="3594945"/>
            <a:ext cx="5953594" cy="1446550"/>
          </a:xfrm>
          <a:prstGeom prst="rect">
            <a:avLst/>
          </a:prstGeom>
          <a:solidFill>
            <a:schemeClr val="bg1">
              <a:lumMod val="85000"/>
            </a:schemeClr>
          </a:solidFill>
          <a:ln>
            <a:solidFill>
              <a:schemeClr val="tx1"/>
            </a:solidFill>
          </a:ln>
        </p:spPr>
        <p:txBody>
          <a:bodyPr wrap="square">
            <a:spAutoFit/>
          </a:bodyPr>
          <a:lstStyle/>
          <a:p>
            <a:r>
              <a:rPr lang="en-US" sz="1100" b="1" dirty="0" smtClean="0"/>
              <a:t>STEP 1B discussion questions</a:t>
            </a:r>
          </a:p>
          <a:p>
            <a:pPr marL="171450" lvl="0" indent="-171450">
              <a:buFont typeface="Wingdings" panose="05000000000000000000" pitchFamily="2" charset="2"/>
              <a:buChar char="§"/>
            </a:pPr>
            <a:r>
              <a:rPr lang="en-US" sz="1100" dirty="0"/>
              <a:t>Review the coverage of interventions or intervention packages to identify which interventions or intervention packages have the poorest coverage and/or have made the least progress.</a:t>
            </a:r>
          </a:p>
          <a:p>
            <a:pPr marL="171450" lvl="0" indent="-171450">
              <a:buFont typeface="Wingdings" panose="05000000000000000000" pitchFamily="2" charset="2"/>
              <a:buChar char="§"/>
            </a:pPr>
            <a:r>
              <a:rPr lang="en-US" sz="1100" dirty="0"/>
              <a:t>For each intervention package, are there data available on quality of care (i.e. effective coverage)?</a:t>
            </a:r>
          </a:p>
          <a:p>
            <a:pPr marL="171450" lvl="0" indent="-171450">
              <a:buFont typeface="Wingdings" panose="05000000000000000000" pitchFamily="2" charset="2"/>
              <a:buChar char="§"/>
            </a:pPr>
            <a:r>
              <a:rPr lang="en-US" sz="1100" dirty="0"/>
              <a:t>Which intervention packages are top priorities for the programme(s) and for achieving the target impact?</a:t>
            </a:r>
          </a:p>
          <a:p>
            <a:pPr marL="171450" lvl="0" indent="-171450">
              <a:buFont typeface="Wingdings" panose="05000000000000000000" pitchFamily="2" charset="2"/>
              <a:buChar char="§"/>
            </a:pPr>
            <a:r>
              <a:rPr lang="en-US" sz="1100" dirty="0"/>
              <a:t>Based on the above, which intervention packages should be analyzed further during the workshop?</a:t>
            </a:r>
          </a:p>
        </p:txBody>
      </p:sp>
      <p:sp>
        <p:nvSpPr>
          <p:cNvPr id="12" name="Rectangle 11"/>
          <p:cNvSpPr/>
          <p:nvPr/>
        </p:nvSpPr>
        <p:spPr>
          <a:xfrm>
            <a:off x="527986" y="5286775"/>
            <a:ext cx="5939959" cy="1954381"/>
          </a:xfrm>
          <a:prstGeom prst="rect">
            <a:avLst/>
          </a:prstGeom>
        </p:spPr>
        <p:txBody>
          <a:bodyPr wrap="square">
            <a:spAutoFit/>
          </a:bodyPr>
          <a:lstStyle/>
          <a:p>
            <a:r>
              <a:rPr lang="en-US" sz="1100" b="1" dirty="0" smtClean="0">
                <a:solidFill>
                  <a:srgbClr val="0070C0"/>
                </a:solidFill>
              </a:rPr>
              <a:t>STEP 2A: </a:t>
            </a:r>
            <a:r>
              <a:rPr lang="en-US" sz="1100" b="1" dirty="0">
                <a:solidFill>
                  <a:srgbClr val="0070C0"/>
                </a:solidFill>
              </a:rPr>
              <a:t>Which RMNCAH intervention packages were implemented and where? </a:t>
            </a:r>
            <a:endParaRPr lang="en-US" sz="1100" b="1" dirty="0" smtClean="0">
              <a:solidFill>
                <a:srgbClr val="0070C0"/>
              </a:solidFill>
            </a:endParaRPr>
          </a:p>
          <a:p>
            <a:r>
              <a:rPr lang="en-US" sz="1100" dirty="0" smtClean="0"/>
              <a:t>During this step, the facilitator will guide the group in reviewing the </a:t>
            </a:r>
            <a:r>
              <a:rPr lang="en-US" sz="1100" dirty="0"/>
              <a:t>availability </a:t>
            </a:r>
            <a:r>
              <a:rPr lang="en-US" sz="1100" dirty="0" smtClean="0"/>
              <a:t>of </a:t>
            </a:r>
            <a:r>
              <a:rPr lang="en-US" sz="1100" dirty="0"/>
              <a:t>(i.e. geographic areas and levels of health system</a:t>
            </a:r>
            <a:r>
              <a:rPr lang="en-US" sz="1100" dirty="0" smtClean="0"/>
              <a:t>) interventions </a:t>
            </a:r>
            <a:r>
              <a:rPr lang="en-US" sz="1100" dirty="0"/>
              <a:t>or  packages. The outcome of this step is to identify areas and levels where packages are implemented and where improvement is needed.</a:t>
            </a:r>
          </a:p>
          <a:p>
            <a:endParaRPr lang="en-US" sz="1100" i="1" dirty="0"/>
          </a:p>
          <a:p>
            <a:r>
              <a:rPr lang="en-US" sz="1100" dirty="0"/>
              <a:t>The facilitator can point out </a:t>
            </a:r>
            <a:r>
              <a:rPr lang="en-US" sz="1100" dirty="0" smtClean="0"/>
              <a:t>that </a:t>
            </a:r>
            <a:r>
              <a:rPr lang="en-US" sz="1100" dirty="0"/>
              <a:t>the analysis in this and subsequent steps will focus on where and how interventions are being implemented. Because interventions are generally implemented in packages, the participants will analyze them </a:t>
            </a:r>
            <a:r>
              <a:rPr lang="en-US" sz="1100" dirty="0" smtClean="0"/>
              <a:t>this way.  For </a:t>
            </a:r>
            <a:r>
              <a:rPr lang="en-US" sz="1100" dirty="0"/>
              <a:t>example, it would not make sense to assess only availability of case management of diarrhoea, because it is implemented as a part of the package IMCI. If there is a problem with supply of ORS, this would not be addressed on its own, but as one of the essential medicines for IMCI</a:t>
            </a:r>
            <a:r>
              <a:rPr lang="en-US" sz="1100" dirty="0" smtClean="0"/>
              <a:t>.</a:t>
            </a:r>
          </a:p>
        </p:txBody>
      </p:sp>
      <p:sp>
        <p:nvSpPr>
          <p:cNvPr id="13" name="Rectangle 12"/>
          <p:cNvSpPr/>
          <p:nvPr/>
        </p:nvSpPr>
        <p:spPr>
          <a:xfrm>
            <a:off x="575872" y="7284327"/>
            <a:ext cx="5844186" cy="1277273"/>
          </a:xfrm>
          <a:prstGeom prst="rect">
            <a:avLst/>
          </a:prstGeom>
          <a:solidFill>
            <a:schemeClr val="bg1">
              <a:lumMod val="85000"/>
            </a:schemeClr>
          </a:solidFill>
          <a:ln>
            <a:solidFill>
              <a:schemeClr val="tx1"/>
            </a:solidFill>
          </a:ln>
        </p:spPr>
        <p:txBody>
          <a:bodyPr wrap="square">
            <a:spAutoFit/>
          </a:bodyPr>
          <a:lstStyle/>
          <a:p>
            <a:r>
              <a:rPr lang="en-US" sz="1100" b="1" dirty="0" smtClean="0"/>
              <a:t>STEP 2A discussion questions*</a:t>
            </a:r>
          </a:p>
          <a:p>
            <a:r>
              <a:rPr lang="en-US" sz="1100" dirty="0" smtClean="0"/>
              <a:t>For each prioritized intervention package (from Step 1b):</a:t>
            </a:r>
          </a:p>
          <a:p>
            <a:pPr marL="171450" indent="-171450">
              <a:buFont typeface="Wingdings" panose="05000000000000000000" pitchFamily="2" charset="2"/>
              <a:buChar char="§"/>
            </a:pPr>
            <a:r>
              <a:rPr lang="en-US" sz="1100" dirty="0"/>
              <a:t>A</a:t>
            </a:r>
            <a:r>
              <a:rPr lang="en-US" sz="1100" dirty="0" smtClean="0"/>
              <a:t>t what levels of the health system are the services provided? Is service being provided at the lowest appropriate level of care?</a:t>
            </a:r>
          </a:p>
          <a:p>
            <a:pPr marL="171450" indent="-171450">
              <a:buFont typeface="Wingdings" panose="05000000000000000000" pitchFamily="2" charset="2"/>
              <a:buChar char="§"/>
            </a:pPr>
            <a:r>
              <a:rPr lang="en-US" sz="1100" dirty="0" smtClean="0"/>
              <a:t>In which areas of the country are the services being provided? Are there specific areas in which coverage of the intervention is particularly poor?</a:t>
            </a:r>
          </a:p>
          <a:p>
            <a:pPr marL="171450" indent="-171450">
              <a:buFont typeface="Wingdings" panose="05000000000000000000" pitchFamily="2" charset="2"/>
              <a:buChar char="§"/>
            </a:pPr>
            <a:r>
              <a:rPr lang="en-US" sz="1100" dirty="0" smtClean="0"/>
              <a:t>What are potential reasons for disparities in coverage of the intervention package?</a:t>
            </a:r>
          </a:p>
        </p:txBody>
      </p:sp>
      <p:sp>
        <p:nvSpPr>
          <p:cNvPr id="14" name="Rectangle 13"/>
          <p:cNvSpPr/>
          <p:nvPr/>
        </p:nvSpPr>
        <p:spPr>
          <a:xfrm>
            <a:off x="388957" y="2140784"/>
            <a:ext cx="6165800" cy="1323439"/>
          </a:xfrm>
          <a:prstGeom prst="rect">
            <a:avLst/>
          </a:prstGeom>
          <a:solidFill>
            <a:schemeClr val="accent5">
              <a:lumMod val="20000"/>
              <a:lumOff val="80000"/>
            </a:schemeClr>
          </a:solidFill>
        </p:spPr>
        <p:txBody>
          <a:bodyPr wrap="square">
            <a:spAutoFit/>
          </a:bodyPr>
          <a:lstStyle/>
          <a:p>
            <a:pPr lvl="0"/>
            <a:r>
              <a:rPr lang="en-US" sz="1000" b="1" dirty="0" smtClean="0"/>
              <a:t>Example: Intervention vs. intervention package</a:t>
            </a:r>
          </a:p>
          <a:p>
            <a:pPr lvl="0"/>
            <a:r>
              <a:rPr lang="en-US" sz="1000" b="1" dirty="0" smtClean="0"/>
              <a:t>Intervention </a:t>
            </a:r>
            <a:r>
              <a:rPr lang="en-US" sz="1000" b="1" dirty="0"/>
              <a:t>package</a:t>
            </a:r>
            <a:r>
              <a:rPr lang="en-US" sz="1000" dirty="0"/>
              <a:t>: Antenatal care (ANC)</a:t>
            </a:r>
          </a:p>
          <a:p>
            <a:pPr marR="0" lvl="0">
              <a:spcBef>
                <a:spcPts val="0"/>
              </a:spcBef>
              <a:spcAft>
                <a:spcPts val="0"/>
              </a:spcAft>
            </a:pPr>
            <a:r>
              <a:rPr lang="en-US" sz="1000" b="1" dirty="0" smtClean="0">
                <a:latin typeface="Calibri" panose="020F0502020204030204" pitchFamily="34" charset="0"/>
                <a:ea typeface="Calibri" panose="020F0502020204030204" pitchFamily="34" charset="0"/>
                <a:cs typeface="Arial" panose="020B0604020202020204" pitchFamily="34" charset="0"/>
              </a:rPr>
              <a:t>Interventions </a:t>
            </a:r>
            <a:r>
              <a:rPr lang="en-US" sz="1000" b="1" dirty="0">
                <a:latin typeface="Calibri" panose="020F0502020204030204" pitchFamily="34" charset="0"/>
                <a:ea typeface="Calibri" panose="020F0502020204030204" pitchFamily="34" charset="0"/>
                <a:cs typeface="Arial" panose="020B0604020202020204" pitchFamily="34" charset="0"/>
              </a:rPr>
              <a:t>of ANC</a:t>
            </a:r>
            <a:r>
              <a:rPr lang="en-US" sz="1000" dirty="0">
                <a:latin typeface="Calibri" panose="020F0502020204030204" pitchFamily="34" charset="0"/>
                <a:ea typeface="Calibri" panose="020F0502020204030204" pitchFamily="34" charset="0"/>
                <a:cs typeface="Arial" panose="020B0604020202020204" pitchFamily="34" charset="0"/>
              </a:rPr>
              <a:t> </a:t>
            </a:r>
            <a:r>
              <a:rPr lang="en-US" sz="1000" i="1" dirty="0">
                <a:latin typeface="Calibri" panose="020F0502020204030204" pitchFamily="34" charset="0"/>
                <a:ea typeface="Calibri" panose="020F0502020204030204" pitchFamily="34" charset="0"/>
                <a:cs typeface="Arial" panose="020B0604020202020204" pitchFamily="34" charset="0"/>
              </a:rPr>
              <a:t>(sample list)</a:t>
            </a:r>
            <a:endParaRPr lang="en-US" sz="1000" dirty="0">
              <a:latin typeface="Calibri" panose="020F0502020204030204" pitchFamily="34" charset="0"/>
              <a:ea typeface="Calibri" panose="020F0502020204030204" pitchFamily="34" charset="0"/>
              <a:cs typeface="Arial" panose="020B0604020202020204" pitchFamily="34" charset="0"/>
            </a:endParaRPr>
          </a:p>
          <a:p>
            <a:pPr marL="285750" indent="-285750">
              <a:buFont typeface="Wingdings" panose="05000000000000000000" pitchFamily="2" charset="2"/>
              <a:buChar char="§"/>
            </a:pPr>
            <a:r>
              <a:rPr lang="en-US" sz="1000" dirty="0">
                <a:latin typeface="Calibri" panose="020F0502020204030204" pitchFamily="34" charset="0"/>
                <a:ea typeface="Calibri" panose="020F0502020204030204" pitchFamily="34" charset="0"/>
                <a:cs typeface="Arial" panose="020B0604020202020204" pitchFamily="34" charset="0"/>
              </a:rPr>
              <a:t>Tetanus toxoid immunization</a:t>
            </a:r>
          </a:p>
          <a:p>
            <a:pPr marL="285750" indent="-285750">
              <a:buFont typeface="Wingdings" panose="05000000000000000000" pitchFamily="2" charset="2"/>
              <a:buChar char="§"/>
            </a:pPr>
            <a:r>
              <a:rPr lang="en-US" sz="1000" dirty="0">
                <a:latin typeface="Calibri" panose="020F0502020204030204" pitchFamily="34" charset="0"/>
                <a:ea typeface="Calibri" panose="020F0502020204030204" pitchFamily="34" charset="0"/>
                <a:cs typeface="Arial" panose="020B0604020202020204" pitchFamily="34" charset="0"/>
              </a:rPr>
              <a:t>Birth and emergency planning</a:t>
            </a:r>
          </a:p>
          <a:p>
            <a:pPr marL="285750" indent="-285750">
              <a:buFont typeface="Wingdings" panose="05000000000000000000" pitchFamily="2" charset="2"/>
              <a:buChar char="§"/>
            </a:pPr>
            <a:r>
              <a:rPr lang="en-US" sz="1000" dirty="0">
                <a:latin typeface="Calibri" panose="020F0502020204030204" pitchFamily="34" charset="0"/>
                <a:ea typeface="Calibri" panose="020F0502020204030204" pitchFamily="34" charset="0"/>
                <a:cs typeface="Arial" panose="020B0604020202020204" pitchFamily="34" charset="0"/>
              </a:rPr>
              <a:t>Detection and management of complications</a:t>
            </a:r>
          </a:p>
          <a:p>
            <a:pPr marL="285750" indent="-285750">
              <a:buFont typeface="Wingdings" panose="05000000000000000000" pitchFamily="2" charset="2"/>
              <a:buChar char="§"/>
            </a:pPr>
            <a:r>
              <a:rPr lang="en-US" sz="1000" dirty="0">
                <a:latin typeface="Calibri" panose="020F0502020204030204" pitchFamily="34" charset="0"/>
                <a:ea typeface="Calibri" panose="020F0502020204030204" pitchFamily="34" charset="0"/>
                <a:cs typeface="Arial" panose="020B0604020202020204" pitchFamily="34" charset="0"/>
              </a:rPr>
              <a:t>Detection and treatment of syphilis</a:t>
            </a:r>
          </a:p>
          <a:p>
            <a:pPr marL="285750" indent="-285750">
              <a:buFont typeface="Wingdings" panose="05000000000000000000" pitchFamily="2" charset="2"/>
              <a:buChar char="§"/>
            </a:pPr>
            <a:r>
              <a:rPr lang="en-US" sz="1000" dirty="0">
                <a:latin typeface="Calibri" panose="020F0502020204030204" pitchFamily="34" charset="0"/>
                <a:ea typeface="Calibri" panose="020F0502020204030204" pitchFamily="34" charset="0"/>
                <a:cs typeface="Arial" panose="020B0604020202020204" pitchFamily="34" charset="0"/>
              </a:rPr>
              <a:t>Information and counselling on self-care, nutrition, safer sex, breastfeeding, family planning for birth spacing</a:t>
            </a:r>
            <a:endParaRPr lang="en-US" sz="1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980291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30783"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18</a:t>
            </a:fld>
            <a:endParaRPr lang="en-US" dirty="0">
              <a:solidFill>
                <a:prstClr val="black">
                  <a:tint val="75000"/>
                </a:prstClr>
              </a:solidFill>
            </a:endParaRPr>
          </a:p>
        </p:txBody>
      </p:sp>
      <p:sp>
        <p:nvSpPr>
          <p:cNvPr id="32" name="Title 1"/>
          <p:cNvSpPr txBox="1">
            <a:spLocks/>
          </p:cNvSpPr>
          <p:nvPr>
            <p:custDataLst>
              <p:tags r:id="rId4"/>
            </p:custDataLst>
          </p:nvPr>
        </p:nvSpPr>
        <p:spPr bwMode="auto">
          <a:xfrm>
            <a:off x="450055" y="848492"/>
            <a:ext cx="5997087"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sp>
        <p:nvSpPr>
          <p:cNvPr id="33" name="Rectangle 32"/>
          <p:cNvSpPr/>
          <p:nvPr/>
        </p:nvSpPr>
        <p:spPr>
          <a:xfrm>
            <a:off x="450055" y="1126500"/>
            <a:ext cx="5784958" cy="1054135"/>
          </a:xfrm>
          <a:prstGeom prst="rect">
            <a:avLst/>
          </a:prstGeom>
        </p:spPr>
        <p:txBody>
          <a:bodyPr wrap="square">
            <a:spAutoFit/>
          </a:bodyPr>
          <a:lstStyle/>
          <a:p>
            <a:r>
              <a:rPr lang="en-US" sz="1250" b="1" dirty="0" smtClean="0">
                <a:solidFill>
                  <a:srgbClr val="0070C0"/>
                </a:solidFill>
              </a:rPr>
              <a:t>STEP 2B: </a:t>
            </a:r>
            <a:r>
              <a:rPr lang="en-US" sz="1250" b="1" dirty="0">
                <a:solidFill>
                  <a:srgbClr val="0070C0"/>
                </a:solidFill>
              </a:rPr>
              <a:t>How well were </a:t>
            </a:r>
            <a:r>
              <a:rPr lang="en-US" sz="1250" b="1" dirty="0" smtClean="0">
                <a:solidFill>
                  <a:srgbClr val="0070C0"/>
                </a:solidFill>
              </a:rPr>
              <a:t>the RMNCAH intervention packages </a:t>
            </a:r>
            <a:r>
              <a:rPr lang="en-US" sz="1250" b="1" dirty="0">
                <a:solidFill>
                  <a:srgbClr val="0070C0"/>
                </a:solidFill>
              </a:rPr>
              <a:t>implemented? </a:t>
            </a:r>
            <a:r>
              <a:rPr lang="en-US" sz="1250" b="1" dirty="0" smtClean="0">
                <a:solidFill>
                  <a:srgbClr val="0070C0"/>
                </a:solidFill>
              </a:rPr>
              <a:t> </a:t>
            </a:r>
          </a:p>
          <a:p>
            <a:r>
              <a:rPr lang="en-US" sz="1250" dirty="0" smtClean="0"/>
              <a:t>During this step, the group will review </a:t>
            </a:r>
            <a:r>
              <a:rPr lang="en-US" sz="1250" dirty="0"/>
              <a:t>indicators of </a:t>
            </a:r>
            <a:r>
              <a:rPr lang="en-US" sz="1250" dirty="0" smtClean="0"/>
              <a:t>availability, access</a:t>
            </a:r>
            <a:r>
              <a:rPr lang="en-US" sz="1250" dirty="0"/>
              <a:t>, quality and </a:t>
            </a:r>
            <a:r>
              <a:rPr lang="en-US" sz="1250" dirty="0" smtClean="0"/>
              <a:t>demand, including both available information plus personal knowledge and </a:t>
            </a:r>
            <a:r>
              <a:rPr lang="en-US" sz="1250" dirty="0"/>
              <a:t>experience. </a:t>
            </a:r>
            <a:r>
              <a:rPr lang="en-US" sz="1250" dirty="0" smtClean="0"/>
              <a:t>The </a:t>
            </a:r>
            <a:r>
              <a:rPr lang="en-US" sz="1250" dirty="0"/>
              <a:t>outcome of this step is to identify achievements and gaps in implementation of </a:t>
            </a:r>
            <a:r>
              <a:rPr lang="en-US" sz="1250" dirty="0" smtClean="0"/>
              <a:t>each intervention or package selected for </a:t>
            </a:r>
            <a:r>
              <a:rPr lang="en-US" sz="1250" dirty="0"/>
              <a:t>further </a:t>
            </a:r>
            <a:r>
              <a:rPr lang="en-US" sz="1250" dirty="0" smtClean="0"/>
              <a:t>analysis. </a:t>
            </a:r>
            <a:endParaRPr lang="en-US" sz="1250" dirty="0"/>
          </a:p>
        </p:txBody>
      </p:sp>
      <p:sp>
        <p:nvSpPr>
          <p:cNvPr id="14" name="Rectangle 13"/>
          <p:cNvSpPr/>
          <p:nvPr/>
        </p:nvSpPr>
        <p:spPr>
          <a:xfrm>
            <a:off x="529040" y="6961313"/>
            <a:ext cx="5719628" cy="1200329"/>
          </a:xfrm>
          <a:prstGeom prst="rect">
            <a:avLst/>
          </a:prstGeom>
          <a:solidFill>
            <a:schemeClr val="bg1">
              <a:lumMod val="85000"/>
            </a:schemeClr>
          </a:solidFill>
          <a:ln>
            <a:solidFill>
              <a:schemeClr val="tx1"/>
            </a:solidFill>
          </a:ln>
        </p:spPr>
        <p:txBody>
          <a:bodyPr wrap="square">
            <a:spAutoFit/>
          </a:bodyPr>
          <a:lstStyle/>
          <a:p>
            <a:r>
              <a:rPr lang="en-US" sz="1200" b="1" dirty="0" smtClean="0"/>
              <a:t>STEP 2B discussion questions</a:t>
            </a:r>
          </a:p>
          <a:p>
            <a:pPr marL="171450" indent="-171450">
              <a:buFont typeface="Wingdings" panose="05000000000000000000" pitchFamily="2" charset="2"/>
              <a:buChar char="§"/>
            </a:pPr>
            <a:r>
              <a:rPr lang="en-US" sz="1200" dirty="0" smtClean="0"/>
              <a:t>For each intervention package, review data available on availability, access, quality and demand. If a target has been set, what is its status?</a:t>
            </a:r>
          </a:p>
          <a:p>
            <a:pPr marL="171450" indent="-171450">
              <a:buFont typeface="Wingdings" panose="05000000000000000000" pitchFamily="2" charset="2"/>
              <a:buChar char="§"/>
            </a:pPr>
            <a:r>
              <a:rPr lang="en-US" sz="1200" dirty="0" smtClean="0"/>
              <a:t>Which intervention packages do not have data available for these indicators?</a:t>
            </a:r>
          </a:p>
          <a:p>
            <a:pPr marL="171450" indent="-171450">
              <a:buFont typeface="Wingdings" panose="05000000000000000000" pitchFamily="2" charset="2"/>
              <a:buChar char="§"/>
            </a:pPr>
            <a:r>
              <a:rPr lang="en-US" sz="1200" dirty="0" smtClean="0"/>
              <a:t>What are the major achievements and gaps in availability, access, quality, and demand for each intervention package? </a:t>
            </a:r>
            <a:endParaRPr lang="en-US" sz="1200" dirty="0"/>
          </a:p>
        </p:txBody>
      </p:sp>
      <p:sp>
        <p:nvSpPr>
          <p:cNvPr id="17" name="Rectangle 16"/>
          <p:cNvSpPr/>
          <p:nvPr/>
        </p:nvSpPr>
        <p:spPr>
          <a:xfrm>
            <a:off x="529040" y="2297049"/>
            <a:ext cx="5719628" cy="2862322"/>
          </a:xfrm>
          <a:prstGeom prst="rect">
            <a:avLst/>
          </a:prstGeom>
          <a:solidFill>
            <a:schemeClr val="accent1">
              <a:lumMod val="20000"/>
              <a:lumOff val="80000"/>
            </a:schemeClr>
          </a:solidFill>
          <a:ln>
            <a:noFill/>
          </a:ln>
        </p:spPr>
        <p:txBody>
          <a:bodyPr wrap="square">
            <a:spAutoFit/>
          </a:bodyPr>
          <a:lstStyle/>
          <a:p>
            <a:pPr marL="171450" indent="-171450">
              <a:buFont typeface="Wingdings" panose="05000000000000000000" pitchFamily="2" charset="2"/>
              <a:buChar char="Ø"/>
            </a:pPr>
            <a:r>
              <a:rPr lang="en-US" sz="1200" b="1" dirty="0" smtClean="0"/>
              <a:t>Availability</a:t>
            </a:r>
            <a:r>
              <a:rPr lang="en-US" sz="1200" dirty="0" smtClean="0"/>
              <a:t> </a:t>
            </a:r>
            <a:r>
              <a:rPr lang="en-US" sz="1200" dirty="0"/>
              <a:t>is the extent that the health services (preventive and treatment interventions) are available to those who need them. Availability is not only the presence of a health facility in a geographic area. Availability of an intervention package requires implementation of that package. </a:t>
            </a:r>
            <a:endParaRPr lang="en-US" sz="1200" dirty="0" smtClean="0"/>
          </a:p>
          <a:p>
            <a:pPr marL="171450" indent="-171450">
              <a:buFont typeface="Wingdings" panose="05000000000000000000" pitchFamily="2" charset="2"/>
              <a:buChar char="Ø"/>
            </a:pPr>
            <a:r>
              <a:rPr lang="en-US" sz="1200" b="1" dirty="0" smtClean="0"/>
              <a:t>Access </a:t>
            </a:r>
            <a:r>
              <a:rPr lang="en-US" sz="1200" dirty="0"/>
              <a:t>means that members of the target population are able to </a:t>
            </a:r>
            <a:r>
              <a:rPr lang="en-US" sz="1200" dirty="0" smtClean="0"/>
              <a:t>reach and use </a:t>
            </a:r>
            <a:r>
              <a:rPr lang="en-US" sz="1200" dirty="0"/>
              <a:t>the health services, when they are available. Possible barriers to access include geographic distance, financial barriers </a:t>
            </a:r>
            <a:r>
              <a:rPr lang="en-US" sz="1200" dirty="0" smtClean="0"/>
              <a:t>(e.g. unable </a:t>
            </a:r>
            <a:r>
              <a:rPr lang="en-US" sz="1200" dirty="0"/>
              <a:t>to afford costs of transport, goods or services), cultural barriers </a:t>
            </a:r>
            <a:r>
              <a:rPr lang="en-US" sz="1200" dirty="0" smtClean="0"/>
              <a:t>(e.g. husband </a:t>
            </a:r>
            <a:r>
              <a:rPr lang="en-US" sz="1200" dirty="0"/>
              <a:t>or other family members may not agree for women or </a:t>
            </a:r>
            <a:r>
              <a:rPr lang="en-US" sz="1200" dirty="0" smtClean="0"/>
              <a:t>adolescents </a:t>
            </a:r>
            <a:r>
              <a:rPr lang="en-US" sz="1200" dirty="0"/>
              <a:t>go to a health facility on their own), or time limitations.</a:t>
            </a:r>
          </a:p>
          <a:p>
            <a:pPr marL="171450" indent="-171450">
              <a:buFont typeface="Wingdings" panose="05000000000000000000" pitchFamily="2" charset="2"/>
              <a:buChar char="Ø"/>
            </a:pPr>
            <a:r>
              <a:rPr lang="en-US" sz="1200" b="1" dirty="0"/>
              <a:t>Quality </a:t>
            </a:r>
            <a:r>
              <a:rPr lang="en-US" sz="1200" dirty="0"/>
              <a:t>means that the health services are provided according to technical standards, and in a way that is appropriate for the target population. Increasing the quality of a service often increases demand for it.</a:t>
            </a:r>
            <a:r>
              <a:rPr lang="en-US" sz="1200" b="1" dirty="0"/>
              <a:t> </a:t>
            </a:r>
            <a:endParaRPr lang="en-US" sz="1200" dirty="0"/>
          </a:p>
          <a:p>
            <a:pPr marL="171450" indent="-171450">
              <a:buFont typeface="Wingdings" panose="05000000000000000000" pitchFamily="2" charset="2"/>
              <a:buChar char="Ø"/>
            </a:pPr>
            <a:r>
              <a:rPr lang="en-US" sz="1200" b="1" dirty="0"/>
              <a:t>Demand </a:t>
            </a:r>
            <a:r>
              <a:rPr lang="en-US" sz="1200" dirty="0"/>
              <a:t>means that clients are motivated to seek and make use of the health services. Improved demand indicates that clients have knowledge of the availability and benefits of the services and are motivated to use them.</a:t>
            </a:r>
          </a:p>
        </p:txBody>
      </p:sp>
      <p:sp>
        <p:nvSpPr>
          <p:cNvPr id="18" name="Rectangle 17"/>
          <p:cNvSpPr/>
          <p:nvPr/>
        </p:nvSpPr>
        <p:spPr>
          <a:xfrm>
            <a:off x="529040" y="5340914"/>
            <a:ext cx="5784958" cy="1438855"/>
          </a:xfrm>
          <a:prstGeom prst="rect">
            <a:avLst/>
          </a:prstGeom>
        </p:spPr>
        <p:txBody>
          <a:bodyPr wrap="square">
            <a:spAutoFit/>
          </a:bodyPr>
          <a:lstStyle/>
          <a:p>
            <a:pPr marL="1190" lvl="1"/>
            <a:r>
              <a:rPr lang="en-US" sz="1250" dirty="0" smtClean="0"/>
              <a:t>The facilitator should explain </a:t>
            </a:r>
            <a:r>
              <a:rPr lang="en-US" sz="1250" dirty="0"/>
              <a:t>that </a:t>
            </a:r>
            <a:r>
              <a:rPr lang="en-US" sz="1250" dirty="0" smtClean="0"/>
              <a:t>this discussion is different </a:t>
            </a:r>
            <a:r>
              <a:rPr lang="en-US" sz="1250" dirty="0"/>
              <a:t>than previous </a:t>
            </a:r>
            <a:r>
              <a:rPr lang="en-US" sz="1250" dirty="0" smtClean="0"/>
              <a:t>steps since participants may add </a:t>
            </a:r>
            <a:r>
              <a:rPr lang="en-US" sz="1250" dirty="0"/>
              <a:t>information </a:t>
            </a:r>
            <a:r>
              <a:rPr lang="en-US" sz="1250" dirty="0" smtClean="0"/>
              <a:t>based </a:t>
            </a:r>
            <a:r>
              <a:rPr lang="en-US" sz="1250" dirty="0"/>
              <a:t>on their own knowledge and experience. This is because data on availability, access, quality and demand for different packages is usually very limited. However, people who work in the programme often have some knowledge of these aspects. For example, there may not be data to show it, but a participant may know that certain groups do not access childbirth care for particular social or religious reasons. This is important when identifying gaps in </a:t>
            </a:r>
            <a:r>
              <a:rPr lang="en-US" sz="1250" dirty="0" smtClean="0"/>
              <a:t>implementation.</a:t>
            </a:r>
          </a:p>
        </p:txBody>
      </p:sp>
    </p:spTree>
    <p:extLst>
      <p:ext uri="{BB962C8B-B14F-4D97-AF65-F5344CB8AC3E}">
        <p14:creationId xmlns:p14="http://schemas.microsoft.com/office/powerpoint/2010/main" val="38665601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4437"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19</a:t>
            </a:fld>
            <a:endParaRPr lang="en-US" dirty="0">
              <a:solidFill>
                <a:prstClr val="black">
                  <a:tint val="75000"/>
                </a:prstClr>
              </a:solidFill>
            </a:endParaRPr>
          </a:p>
        </p:txBody>
      </p:sp>
      <p:sp>
        <p:nvSpPr>
          <p:cNvPr id="7" name="Text Box 10"/>
          <p:cNvSpPr txBox="1">
            <a:spLocks noChangeArrowheads="1"/>
          </p:cNvSpPr>
          <p:nvPr/>
        </p:nvSpPr>
        <p:spPr bwMode="auto">
          <a:xfrm>
            <a:off x="493012" y="1247047"/>
            <a:ext cx="5893501" cy="1773964"/>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1190" lvl="1"/>
            <a:r>
              <a:rPr lang="en-US" sz="1250" b="1" dirty="0">
                <a:solidFill>
                  <a:srgbClr val="0070C0"/>
                </a:solidFill>
              </a:rPr>
              <a:t>STEP </a:t>
            </a:r>
            <a:r>
              <a:rPr lang="en-US" sz="1250" b="1" dirty="0" smtClean="0">
                <a:solidFill>
                  <a:srgbClr val="0070C0"/>
                </a:solidFill>
              </a:rPr>
              <a:t>3: </a:t>
            </a:r>
            <a:r>
              <a:rPr lang="en-US" sz="1250" b="1" dirty="0">
                <a:solidFill>
                  <a:srgbClr val="0070C0"/>
                </a:solidFill>
              </a:rPr>
              <a:t>What are the RMNCAH programmes’ most important problems that are causing gaps in implementation</a:t>
            </a:r>
            <a:r>
              <a:rPr lang="en-US" sz="1250" b="1" dirty="0" smtClean="0">
                <a:solidFill>
                  <a:srgbClr val="0070C0"/>
                </a:solidFill>
              </a:rPr>
              <a:t>?</a:t>
            </a:r>
          </a:p>
          <a:p>
            <a:r>
              <a:rPr lang="en-US" sz="1250" dirty="0"/>
              <a:t>The outcome of this step is to identify the most important problems causing implementation </a:t>
            </a:r>
            <a:r>
              <a:rPr lang="en-US" sz="1250" dirty="0" smtClean="0"/>
              <a:t>gaps.  The facilitator can begin by explaining </a:t>
            </a:r>
            <a:r>
              <a:rPr lang="en-US" sz="1250" dirty="0"/>
              <a:t>that </a:t>
            </a:r>
            <a:r>
              <a:rPr lang="en-US" sz="1250" dirty="0" smtClean="0"/>
              <a:t>the group </a:t>
            </a:r>
            <a:r>
              <a:rPr lang="en-US" sz="1250" dirty="0"/>
              <a:t>will </a:t>
            </a:r>
            <a:r>
              <a:rPr lang="en-US" sz="1250" dirty="0" smtClean="0"/>
              <a:t>examine </a:t>
            </a:r>
            <a:r>
              <a:rPr lang="en-US" sz="1250" dirty="0"/>
              <a:t>the gaps </a:t>
            </a:r>
            <a:r>
              <a:rPr lang="en-US" sz="1250" dirty="0" smtClean="0"/>
              <a:t>identified during the previous group work sessions. </a:t>
            </a:r>
            <a:r>
              <a:rPr lang="en-US" sz="1250" dirty="0"/>
              <a:t>They will suggest problems that are causing those </a:t>
            </a:r>
            <a:r>
              <a:rPr lang="en-US" sz="1250" dirty="0" smtClean="0"/>
              <a:t>gaps. Here, </a:t>
            </a:r>
            <a:r>
              <a:rPr lang="en-US" sz="1250" dirty="0"/>
              <a:t>the facilitator, will need </a:t>
            </a:r>
            <a:r>
              <a:rPr lang="en-US" sz="1250" dirty="0" smtClean="0"/>
              <a:t>to guide the group </a:t>
            </a:r>
            <a:r>
              <a:rPr lang="en-US" sz="1250" dirty="0"/>
              <a:t>not </a:t>
            </a:r>
            <a:r>
              <a:rPr lang="en-US" sz="1250" dirty="0" smtClean="0"/>
              <a:t>to just </a:t>
            </a:r>
            <a:r>
              <a:rPr lang="en-US" sz="1250" dirty="0"/>
              <a:t>list the gaps </a:t>
            </a:r>
            <a:r>
              <a:rPr lang="en-US" sz="1250" dirty="0" smtClean="0"/>
              <a:t>as </a:t>
            </a:r>
            <a:r>
              <a:rPr lang="en-US" sz="1250" dirty="0"/>
              <a:t>the problems, but to list </a:t>
            </a:r>
            <a:r>
              <a:rPr lang="en-US" sz="1250" dirty="0" smtClean="0"/>
              <a:t>the probable </a:t>
            </a:r>
            <a:r>
              <a:rPr lang="en-US" sz="1250" u="sng" dirty="0"/>
              <a:t>causes </a:t>
            </a:r>
            <a:r>
              <a:rPr lang="en-US" sz="1250" dirty="0"/>
              <a:t>of those gaps. After the group has created a good list of problems, they will work together to choose </a:t>
            </a:r>
            <a:r>
              <a:rPr lang="en-US" sz="1250" dirty="0" smtClean="0"/>
              <a:t>the 3-5 </a:t>
            </a:r>
            <a:r>
              <a:rPr lang="en-US" sz="1250" dirty="0"/>
              <a:t>most important </a:t>
            </a:r>
            <a:r>
              <a:rPr lang="en-US" sz="1250" dirty="0" smtClean="0"/>
              <a:t>problems causing gaps in implementation.</a:t>
            </a:r>
            <a:endParaRPr lang="en-US" sz="1250" dirty="0"/>
          </a:p>
          <a:p>
            <a:endParaRPr lang="en-US" sz="1250" dirty="0"/>
          </a:p>
          <a:p>
            <a:endParaRPr lang="en-US" sz="1250" dirty="0"/>
          </a:p>
        </p:txBody>
      </p:sp>
      <p:sp>
        <p:nvSpPr>
          <p:cNvPr id="11" name="Title 1"/>
          <p:cNvSpPr txBox="1">
            <a:spLocks/>
          </p:cNvSpPr>
          <p:nvPr>
            <p:custDataLst>
              <p:tags r:id="rId4"/>
            </p:custDataLst>
          </p:nvPr>
        </p:nvSpPr>
        <p:spPr bwMode="auto">
          <a:xfrm>
            <a:off x="493012" y="942572"/>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sp>
        <p:nvSpPr>
          <p:cNvPr id="10" name="Rectangle 9"/>
          <p:cNvSpPr/>
          <p:nvPr/>
        </p:nvSpPr>
        <p:spPr>
          <a:xfrm>
            <a:off x="535409" y="3155966"/>
            <a:ext cx="5912054" cy="3046988"/>
          </a:xfrm>
          <a:prstGeom prst="rect">
            <a:avLst/>
          </a:prstGeom>
          <a:solidFill>
            <a:schemeClr val="bg1">
              <a:lumMod val="85000"/>
            </a:schemeClr>
          </a:solidFill>
          <a:ln>
            <a:solidFill>
              <a:schemeClr val="tx1"/>
            </a:solidFill>
          </a:ln>
        </p:spPr>
        <p:txBody>
          <a:bodyPr wrap="square">
            <a:spAutoFit/>
          </a:bodyPr>
          <a:lstStyle/>
          <a:p>
            <a:r>
              <a:rPr lang="en-US" sz="1200" b="1" dirty="0" smtClean="0"/>
              <a:t>STEP 3 discussion questions</a:t>
            </a:r>
          </a:p>
          <a:p>
            <a:pPr marL="171450" indent="-171450">
              <a:buFont typeface="Wingdings" panose="05000000000000000000" pitchFamily="2" charset="2"/>
              <a:buChar char="§"/>
            </a:pPr>
            <a:r>
              <a:rPr lang="en-US" sz="1200" dirty="0" smtClean="0"/>
              <a:t>What are the possible causes of the gaps in implementation of the intervention packages?</a:t>
            </a:r>
          </a:p>
          <a:p>
            <a:pPr marL="171450" indent="-171450">
              <a:buFont typeface="Wingdings" panose="05000000000000000000" pitchFamily="2" charset="2"/>
              <a:buChar char="§"/>
            </a:pPr>
            <a:r>
              <a:rPr lang="en-US" sz="1200" dirty="0" smtClean="0"/>
              <a:t>Of the possible problems causing these gaps, which are the most important?</a:t>
            </a:r>
          </a:p>
          <a:p>
            <a:pPr marL="171450" indent="-171450">
              <a:buFont typeface="Wingdings" panose="05000000000000000000" pitchFamily="2" charset="2"/>
              <a:buChar char="§"/>
            </a:pPr>
            <a:endParaRPr lang="en-US" sz="1200" dirty="0" smtClean="0"/>
          </a:p>
          <a:p>
            <a:pPr marL="171450" indent="-171450">
              <a:buFont typeface="Wingdings" panose="05000000000000000000" pitchFamily="2" charset="2"/>
              <a:buChar char="Ø"/>
            </a:pPr>
            <a:r>
              <a:rPr lang="en-US" sz="1200" dirty="0" smtClean="0"/>
              <a:t>To </a:t>
            </a:r>
            <a:r>
              <a:rPr lang="en-US" sz="1200" dirty="0"/>
              <a:t>identify </a:t>
            </a:r>
            <a:r>
              <a:rPr lang="en-US" sz="1200" dirty="0" smtClean="0"/>
              <a:t>the most important problems, consider elements </a:t>
            </a:r>
            <a:r>
              <a:rPr lang="en-US" sz="1200" dirty="0"/>
              <a:t>such </a:t>
            </a:r>
            <a:r>
              <a:rPr lang="en-US" sz="1200" dirty="0" smtClean="0"/>
              <a:t>as:</a:t>
            </a:r>
          </a:p>
          <a:p>
            <a:pPr marL="628650" lvl="1" indent="-171450">
              <a:buFont typeface="Wingdings" panose="05000000000000000000" pitchFamily="2" charset="2"/>
              <a:buChar char="§"/>
            </a:pPr>
            <a:r>
              <a:rPr lang="en-US" sz="1200" dirty="0" smtClean="0"/>
              <a:t>Does </a:t>
            </a:r>
            <a:r>
              <a:rPr lang="en-US" sz="1200" dirty="0"/>
              <a:t>the problem occur </a:t>
            </a:r>
            <a:r>
              <a:rPr lang="en-US" sz="1200" dirty="0" smtClean="0"/>
              <a:t>across </a:t>
            </a:r>
            <a:r>
              <a:rPr lang="en-US" sz="1200" dirty="0"/>
              <a:t>multiple </a:t>
            </a:r>
            <a:r>
              <a:rPr lang="en-US" sz="1200" dirty="0" smtClean="0"/>
              <a:t>interventions/packages</a:t>
            </a:r>
            <a:r>
              <a:rPr lang="en-US" sz="1200" dirty="0"/>
              <a:t>, or is it limited </a:t>
            </a:r>
            <a:r>
              <a:rPr lang="en-US" sz="1200" dirty="0" smtClean="0"/>
              <a:t>to just one?</a:t>
            </a:r>
          </a:p>
          <a:p>
            <a:pPr marL="628650" lvl="1" indent="-171450">
              <a:buFont typeface="Wingdings" panose="05000000000000000000" pitchFamily="2" charset="2"/>
              <a:buChar char="§"/>
            </a:pPr>
            <a:r>
              <a:rPr lang="en-US" sz="1200" dirty="0" smtClean="0"/>
              <a:t>Does </a:t>
            </a:r>
            <a:r>
              <a:rPr lang="en-US" sz="1200" dirty="0"/>
              <a:t>the problem occur throughout the country, or is it limited to some geographic </a:t>
            </a:r>
            <a:r>
              <a:rPr lang="en-US" sz="1200" dirty="0" smtClean="0"/>
              <a:t>areas?</a:t>
            </a:r>
          </a:p>
          <a:p>
            <a:pPr marL="628650" lvl="1" indent="-171450">
              <a:buFont typeface="Wingdings" panose="05000000000000000000" pitchFamily="2" charset="2"/>
              <a:buChar char="§"/>
            </a:pPr>
            <a:r>
              <a:rPr lang="en-US" sz="1200" dirty="0" smtClean="0"/>
              <a:t>Does </a:t>
            </a:r>
            <a:r>
              <a:rPr lang="en-US" sz="1200" dirty="0"/>
              <a:t>the problem occur at multiple levels of the health care system, or is it limited to one </a:t>
            </a:r>
            <a:r>
              <a:rPr lang="en-US" sz="1200" dirty="0" smtClean="0"/>
              <a:t>level?</a:t>
            </a:r>
          </a:p>
          <a:p>
            <a:pPr marL="628650" lvl="1" indent="-171450">
              <a:buFont typeface="Wingdings" panose="05000000000000000000" pitchFamily="2" charset="2"/>
              <a:buChar char="§"/>
            </a:pPr>
            <a:r>
              <a:rPr lang="en-US" sz="1200" dirty="0" smtClean="0"/>
              <a:t>Does </a:t>
            </a:r>
            <a:r>
              <a:rPr lang="en-US" sz="1200" dirty="0"/>
              <a:t>the problem significantly reduce the effectiveness of the </a:t>
            </a:r>
            <a:r>
              <a:rPr lang="en-US" sz="1200" dirty="0" smtClean="0"/>
              <a:t>package?</a:t>
            </a:r>
          </a:p>
          <a:p>
            <a:pPr marL="628650" lvl="1" indent="-171450">
              <a:buFont typeface="Wingdings" panose="05000000000000000000" pitchFamily="2" charset="2"/>
              <a:buChar char="§"/>
            </a:pPr>
            <a:r>
              <a:rPr lang="en-US" sz="1200" dirty="0" smtClean="0"/>
              <a:t>Does </a:t>
            </a:r>
            <a:r>
              <a:rPr lang="en-US" sz="1200" dirty="0"/>
              <a:t>the problem significantly reduce the demand for or use of the service by the target </a:t>
            </a:r>
            <a:r>
              <a:rPr lang="en-US" sz="1200" dirty="0" smtClean="0"/>
              <a:t>population?</a:t>
            </a:r>
          </a:p>
          <a:p>
            <a:pPr marL="628650" lvl="1" indent="-171450">
              <a:buFont typeface="Wingdings" panose="05000000000000000000" pitchFamily="2" charset="2"/>
              <a:buChar char="§"/>
            </a:pPr>
            <a:r>
              <a:rPr lang="en-US" sz="1200" dirty="0" smtClean="0"/>
              <a:t>Is </a:t>
            </a:r>
            <a:r>
              <a:rPr lang="en-US" sz="1200" dirty="0"/>
              <a:t>a feasible solution available</a:t>
            </a:r>
            <a:r>
              <a:rPr lang="en-US" sz="1200" dirty="0" smtClean="0"/>
              <a:t>?</a:t>
            </a:r>
            <a:endParaRPr lang="en-US" sz="1200" dirty="0"/>
          </a:p>
        </p:txBody>
      </p:sp>
      <p:sp>
        <p:nvSpPr>
          <p:cNvPr id="13" name="Text Box 10"/>
          <p:cNvSpPr txBox="1">
            <a:spLocks noChangeArrowheads="1"/>
          </p:cNvSpPr>
          <p:nvPr/>
        </p:nvSpPr>
        <p:spPr bwMode="auto">
          <a:xfrm>
            <a:off x="506963" y="6291985"/>
            <a:ext cx="5926547" cy="2386794"/>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250" dirty="0" smtClean="0"/>
              <a:t>The facilitator </a:t>
            </a:r>
            <a:r>
              <a:rPr lang="en-US" sz="1250" dirty="0"/>
              <a:t>will lead the group through a process to select the most important problems, which the note-taker for the session should record. </a:t>
            </a:r>
            <a:r>
              <a:rPr lang="en-US" sz="1250" dirty="0" smtClean="0"/>
              <a:t>Various methods </a:t>
            </a:r>
            <a:r>
              <a:rPr lang="en-US" sz="1250" dirty="0"/>
              <a:t>for deciding on the most important </a:t>
            </a:r>
            <a:r>
              <a:rPr lang="en-US" sz="1250" dirty="0" smtClean="0"/>
              <a:t>problems</a:t>
            </a:r>
            <a:r>
              <a:rPr lang="en-US" sz="1250" dirty="0"/>
              <a:t> </a:t>
            </a:r>
            <a:r>
              <a:rPr lang="en-US" sz="1250" dirty="0" smtClean="0"/>
              <a:t>can be used. Below are two suggestions:</a:t>
            </a:r>
            <a:endParaRPr lang="en-US" sz="1250" dirty="0"/>
          </a:p>
          <a:p>
            <a:r>
              <a:rPr lang="en-US" sz="1250" dirty="0"/>
              <a:t> </a:t>
            </a:r>
          </a:p>
          <a:p>
            <a:pPr marL="171450" indent="-171450">
              <a:buFont typeface="Wingdings" panose="05000000000000000000" pitchFamily="2" charset="2"/>
              <a:buChar char="§"/>
            </a:pPr>
            <a:r>
              <a:rPr lang="en-US" sz="1250" dirty="0" smtClean="0"/>
              <a:t>Each group participant </a:t>
            </a:r>
            <a:r>
              <a:rPr lang="en-US" sz="1250" dirty="0"/>
              <a:t>is given 3 </a:t>
            </a:r>
            <a:r>
              <a:rPr lang="en-US" sz="1250" dirty="0" smtClean="0"/>
              <a:t>cards on which he/she writes </a:t>
            </a:r>
            <a:r>
              <a:rPr lang="en-US" sz="1250" dirty="0"/>
              <a:t>the 3 problems that </a:t>
            </a:r>
            <a:r>
              <a:rPr lang="en-US" sz="1250" dirty="0" smtClean="0"/>
              <a:t>he/she </a:t>
            </a:r>
            <a:r>
              <a:rPr lang="en-US" sz="1250" dirty="0"/>
              <a:t>thinks are most </a:t>
            </a:r>
            <a:r>
              <a:rPr lang="en-US" sz="1250" dirty="0" smtClean="0"/>
              <a:t>important --one problem on </a:t>
            </a:r>
            <a:r>
              <a:rPr lang="en-US" sz="1250" dirty="0"/>
              <a:t>each card. Then the cards are sorted and counted. The </a:t>
            </a:r>
            <a:r>
              <a:rPr lang="en-US" sz="1250" dirty="0" smtClean="0"/>
              <a:t>3-5 </a:t>
            </a:r>
            <a:r>
              <a:rPr lang="en-US" sz="1250" dirty="0"/>
              <a:t>problems that appear most frequently are the most important. </a:t>
            </a:r>
          </a:p>
          <a:p>
            <a:pPr marL="171450" indent="-171450">
              <a:buFont typeface="Wingdings" panose="05000000000000000000" pitchFamily="2" charset="2"/>
              <a:buChar char="§"/>
            </a:pPr>
            <a:endParaRPr lang="en-US" sz="1250" dirty="0"/>
          </a:p>
          <a:p>
            <a:pPr marL="171450" indent="-171450">
              <a:buFont typeface="Wingdings" panose="05000000000000000000" pitchFamily="2" charset="2"/>
              <a:buChar char="§"/>
            </a:pPr>
            <a:r>
              <a:rPr lang="en-US" sz="1250" dirty="0" smtClean="0"/>
              <a:t>Problems </a:t>
            </a:r>
            <a:r>
              <a:rPr lang="en-US" sz="1250" dirty="0"/>
              <a:t>are listed on a flip chart. One by one, members place a tick beside the 3 problems that they consider most important. The ticks are counted; the </a:t>
            </a:r>
            <a:r>
              <a:rPr lang="en-US" sz="1250" dirty="0" smtClean="0"/>
              <a:t>3-5 </a:t>
            </a:r>
            <a:r>
              <a:rPr lang="en-US" sz="1250" dirty="0"/>
              <a:t>problems with the most ticks </a:t>
            </a:r>
            <a:r>
              <a:rPr lang="en-US" sz="1250" dirty="0" smtClean="0"/>
              <a:t>are selected as </a:t>
            </a:r>
            <a:r>
              <a:rPr lang="en-US" sz="1250" dirty="0"/>
              <a:t>the most important</a:t>
            </a:r>
            <a:r>
              <a:rPr lang="en-US" sz="1250" dirty="0" smtClean="0"/>
              <a:t>.</a:t>
            </a:r>
            <a:endParaRPr lang="en-US" sz="1250" dirty="0"/>
          </a:p>
        </p:txBody>
      </p:sp>
    </p:spTree>
    <p:extLst>
      <p:ext uri="{BB962C8B-B14F-4D97-AF65-F5344CB8AC3E}">
        <p14:creationId xmlns:p14="http://schemas.microsoft.com/office/powerpoint/2010/main" val="1361664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7283" name="think-cell Slide" r:id="rId16" imgW="270" imgH="270" progId="TCLayout.ActiveDocument.1">
                  <p:embed/>
                </p:oleObj>
              </mc:Choice>
              <mc:Fallback>
                <p:oleObj name="think-cell Slide" r:id="rId16" imgW="270" imgH="270" progId="TCLayout.ActiveDocument.1">
                  <p:embed/>
                  <p:pic>
                    <p:nvPicPr>
                      <p:cNvPr id="0" name=""/>
                      <p:cNvPicPr/>
                      <p:nvPr/>
                    </p:nvPicPr>
                    <p:blipFill>
                      <a:blip r:embed="rId17"/>
                      <a:stretch>
                        <a:fillRect/>
                      </a:stretch>
                    </p:blipFill>
                    <p:spPr>
                      <a:xfrm>
                        <a:off x="263770" y="351942"/>
                        <a:ext cx="149514" cy="149514"/>
                      </a:xfrm>
                      <a:prstGeom prst="rect">
                        <a:avLst/>
                      </a:prstGeom>
                    </p:spPr>
                  </p:pic>
                </p:oleObj>
              </mc:Fallback>
            </mc:AlternateContent>
          </a:graphicData>
        </a:graphic>
      </p:graphicFrame>
      <p:grpSp>
        <p:nvGrpSpPr>
          <p:cNvPr id="16" name="Group 15"/>
          <p:cNvGrpSpPr/>
          <p:nvPr/>
        </p:nvGrpSpPr>
        <p:grpSpPr>
          <a:xfrm>
            <a:off x="594206" y="1199422"/>
            <a:ext cx="5713654" cy="579826"/>
            <a:chOff x="594206" y="1823778"/>
            <a:chExt cx="5713654" cy="579826"/>
          </a:xfrm>
        </p:grpSpPr>
        <p:grpSp>
          <p:nvGrpSpPr>
            <p:cNvPr id="7" name="Group 6"/>
            <p:cNvGrpSpPr/>
            <p:nvPr/>
          </p:nvGrpSpPr>
          <p:grpSpPr>
            <a:xfrm>
              <a:off x="594206" y="1823778"/>
              <a:ext cx="5713654" cy="426272"/>
              <a:chOff x="594206" y="1692902"/>
              <a:chExt cx="5713654" cy="426272"/>
            </a:xfrm>
          </p:grpSpPr>
          <p:sp>
            <p:nvSpPr>
              <p:cNvPr id="21" name="Rectangle 10"/>
              <p:cNvSpPr txBox="1"/>
              <p:nvPr>
                <p:custDataLst>
                  <p:tags r:id="rId12"/>
                </p:custDataLst>
              </p:nvPr>
            </p:nvSpPr>
            <p:spPr>
              <a:xfrm>
                <a:off x="594206" y="1692903"/>
                <a:ext cx="4188808" cy="42627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Introduction</a:t>
                </a: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Outline of the RMNCAH Programme Review process</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29" name="Rectangle 10"/>
              <p:cNvSpPr txBox="1"/>
              <p:nvPr>
                <p:custDataLst>
                  <p:tags r:id="rId13"/>
                </p:custDataLst>
              </p:nvPr>
            </p:nvSpPr>
            <p:spPr>
              <a:xfrm>
                <a:off x="5831245" y="1692902"/>
                <a:ext cx="476615" cy="42627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3</a:t>
                </a: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4</a:t>
                </a:r>
              </a:p>
            </p:txBody>
          </p:sp>
        </p:grpSp>
        <p:cxnSp>
          <p:nvCxnSpPr>
            <p:cNvPr id="11" name="Straight Connector 10"/>
            <p:cNvCxnSpPr/>
            <p:nvPr/>
          </p:nvCxnSpPr>
          <p:spPr>
            <a:xfrm>
              <a:off x="783528" y="2403604"/>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594206" y="2030414"/>
            <a:ext cx="5699742" cy="1006715"/>
            <a:chOff x="594205" y="3124147"/>
            <a:chExt cx="5699742" cy="1006715"/>
          </a:xfrm>
        </p:grpSpPr>
        <p:grpSp>
          <p:nvGrpSpPr>
            <p:cNvPr id="6" name="Group 5"/>
            <p:cNvGrpSpPr/>
            <p:nvPr/>
          </p:nvGrpSpPr>
          <p:grpSpPr>
            <a:xfrm>
              <a:off x="594205" y="3124147"/>
              <a:ext cx="5699742" cy="852542"/>
              <a:chOff x="373044" y="4160865"/>
              <a:chExt cx="6174721" cy="923587"/>
            </a:xfrm>
          </p:grpSpPr>
          <p:sp>
            <p:nvSpPr>
              <p:cNvPr id="24" name="Rectangle 10"/>
              <p:cNvSpPr txBox="1"/>
              <p:nvPr>
                <p:custDataLst>
                  <p:tags r:id="rId10"/>
                </p:custDataLst>
              </p:nvPr>
            </p:nvSpPr>
            <p:spPr>
              <a:xfrm>
                <a:off x="373044" y="4160865"/>
                <a:ext cx="4551167"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I.  Preparation of the RMNCAH Programme Review</a:t>
                </a:r>
              </a:p>
              <a:p>
                <a:pPr marL="244725" lvl="2"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1</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  Planning for the Programme Review</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1</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  Data collection</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FF0000"/>
                    </a:solidFill>
                    <a:latin typeface="Calibri" panose="020F0502020204030204" pitchFamily="34" charset="0"/>
                    <a:ea typeface="Tahoma" panose="020B0604030504040204" pitchFamily="34" charset="0"/>
                    <a:cs typeface="Calibri" panose="020F0502020204030204" pitchFamily="34" charset="0"/>
                  </a:rPr>
                  <a:t> </a:t>
                </a: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1</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.3  Preparation for the Workshop</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32" name="Rectangle 10"/>
              <p:cNvSpPr txBox="1"/>
              <p:nvPr>
                <p:custDataLst>
                  <p:tags r:id="rId11"/>
                </p:custDataLst>
              </p:nvPr>
            </p:nvSpPr>
            <p:spPr>
              <a:xfrm>
                <a:off x="6031432" y="4160866"/>
                <a:ext cx="516333"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5</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5</a:t>
                </a:r>
              </a:p>
              <a:p>
                <a:pPr marL="1465" lvl="1"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6</a:t>
                </a:r>
              </a:p>
              <a:p>
                <a:pPr marL="1465" lvl="1"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6</a:t>
                </a:r>
              </a:p>
            </p:txBody>
          </p:sp>
        </p:grpSp>
        <p:cxnSp>
          <p:nvCxnSpPr>
            <p:cNvPr id="30" name="Straight Connector 29"/>
            <p:cNvCxnSpPr/>
            <p:nvPr/>
          </p:nvCxnSpPr>
          <p:spPr>
            <a:xfrm>
              <a:off x="797442" y="4130862"/>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594206" y="3344128"/>
            <a:ext cx="5687474" cy="1269904"/>
            <a:chOff x="620386" y="4446077"/>
            <a:chExt cx="5687474" cy="1269904"/>
          </a:xfrm>
        </p:grpSpPr>
        <p:grpSp>
          <p:nvGrpSpPr>
            <p:cNvPr id="5" name="Group 4"/>
            <p:cNvGrpSpPr/>
            <p:nvPr/>
          </p:nvGrpSpPr>
          <p:grpSpPr>
            <a:xfrm>
              <a:off x="620386" y="4446077"/>
              <a:ext cx="5687474" cy="1067985"/>
              <a:chOff x="386335" y="5446097"/>
              <a:chExt cx="6161430" cy="1156983"/>
            </a:xfrm>
          </p:grpSpPr>
          <p:sp>
            <p:nvSpPr>
              <p:cNvPr id="25" name="Rectangle 10"/>
              <p:cNvSpPr txBox="1"/>
              <p:nvPr>
                <p:custDataLst>
                  <p:tags r:id="rId8"/>
                </p:custDataLst>
              </p:nvPr>
            </p:nvSpPr>
            <p:spPr>
              <a:xfrm>
                <a:off x="386335" y="5446097"/>
                <a:ext cx="4524584" cy="115698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II.  RMNCAH Programme Review Workshop</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a:latin typeface="Calibri" panose="020F0502020204030204" pitchFamily="34" charset="0"/>
                    <a:ea typeface="Tahoma" panose="020B0604030504040204" pitchFamily="34" charset="0"/>
                    <a:cs typeface="Calibri" panose="020F0502020204030204" pitchFamily="34" charset="0"/>
                  </a:rPr>
                  <a:t>2</a:t>
                </a:r>
                <a:r>
                  <a:rPr lang="en-US" sz="1385" dirty="0" smtClean="0">
                    <a:latin typeface="Calibri" panose="020F0502020204030204" pitchFamily="34" charset="0"/>
                    <a:ea typeface="Tahoma" panose="020B0604030504040204" pitchFamily="34" charset="0"/>
                    <a:cs typeface="Calibri" panose="020F0502020204030204" pitchFamily="34" charset="0"/>
                  </a:rPr>
                  <a:t>.1  Logistics for the Workshop</a:t>
                </a:r>
              </a:p>
              <a:p>
                <a:pPr marL="244725" lvl="2" indent="0" fontAlgn="base">
                  <a:spcBef>
                    <a:spcPct val="0"/>
                  </a:spcBef>
                  <a:spcAft>
                    <a:spcPct val="0"/>
                  </a:spcAft>
                  <a:buClr>
                    <a:srgbClr val="002960"/>
                  </a:buClr>
                  <a:buNone/>
                </a:pPr>
                <a:r>
                  <a:rPr lang="en-US" sz="1390" kern="0" dirty="0" smtClean="0">
                    <a:solidFill>
                      <a:srgbClr val="000000"/>
                    </a:solidFill>
                    <a:latin typeface="Calibri" panose="020F0502020204030204" pitchFamily="34" charset="0"/>
                    <a:ea typeface="Tahoma" panose="020B0604030504040204" pitchFamily="34" charset="0"/>
                    <a:cs typeface="Tahoma" panose="020B0604030504040204" pitchFamily="34" charset="0"/>
                  </a:rPr>
                  <a:t> 2.2 Steps </a:t>
                </a:r>
                <a:r>
                  <a:rPr lang="en-US" sz="1390" kern="0" dirty="0">
                    <a:solidFill>
                      <a:srgbClr val="000000"/>
                    </a:solidFill>
                    <a:latin typeface="Calibri" panose="020F0502020204030204" pitchFamily="34" charset="0"/>
                    <a:ea typeface="Tahoma" panose="020B0604030504040204" pitchFamily="34" charset="0"/>
                    <a:cs typeface="Tahoma" panose="020B0604030504040204" pitchFamily="34" charset="0"/>
                  </a:rPr>
                  <a:t>of Programme Review Workshop</a:t>
                </a:r>
                <a:endParaRPr lang="en-US" sz="1390" dirty="0">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2.3  Sample agenda</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2.4  Workshop facilitation tips</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35" name="Rectangle 10"/>
              <p:cNvSpPr txBox="1"/>
              <p:nvPr>
                <p:custDataLst>
                  <p:tags r:id="rId9"/>
                </p:custDataLst>
              </p:nvPr>
            </p:nvSpPr>
            <p:spPr>
              <a:xfrm>
                <a:off x="6031432" y="5446098"/>
                <a:ext cx="516333" cy="11544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7</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7</a:t>
                </a: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8</a:t>
                </a:r>
              </a:p>
              <a:p>
                <a:pPr marL="1465" lvl="1"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9</a:t>
                </a: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13</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grpSp>
        <p:cxnSp>
          <p:nvCxnSpPr>
            <p:cNvPr id="31" name="Straight Connector 30"/>
            <p:cNvCxnSpPr/>
            <p:nvPr/>
          </p:nvCxnSpPr>
          <p:spPr>
            <a:xfrm>
              <a:off x="797442" y="5715981"/>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568025" y="4927140"/>
            <a:ext cx="5713654" cy="1232542"/>
            <a:chOff x="594206" y="5803805"/>
            <a:chExt cx="5713654" cy="1232542"/>
          </a:xfrm>
        </p:grpSpPr>
        <p:grpSp>
          <p:nvGrpSpPr>
            <p:cNvPr id="4" name="Group 3"/>
            <p:cNvGrpSpPr/>
            <p:nvPr/>
          </p:nvGrpSpPr>
          <p:grpSpPr>
            <a:xfrm>
              <a:off x="594206" y="5803805"/>
              <a:ext cx="5713654" cy="1067986"/>
              <a:chOff x="357973" y="6714189"/>
              <a:chExt cx="6189792" cy="1156986"/>
            </a:xfrm>
          </p:grpSpPr>
          <p:sp>
            <p:nvSpPr>
              <p:cNvPr id="26" name="Rectangle 10"/>
              <p:cNvSpPr txBox="1"/>
              <p:nvPr>
                <p:custDataLst>
                  <p:tags r:id="rId6"/>
                </p:custDataLst>
              </p:nvPr>
            </p:nvSpPr>
            <p:spPr>
              <a:xfrm>
                <a:off x="357973" y="6714191"/>
                <a:ext cx="5004435" cy="115698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latin typeface="Calibri" panose="020F0502020204030204" pitchFamily="34" charset="0"/>
                    <a:ea typeface="Tahoma" panose="020B0604030504040204" pitchFamily="34" charset="0"/>
                    <a:cs typeface="Calibri" panose="020F0502020204030204" pitchFamily="34" charset="0"/>
                  </a:rPr>
                  <a:t>III. </a:t>
                </a:r>
                <a:r>
                  <a:rPr lang="en-US" sz="1385" b="1" dirty="0">
                    <a:latin typeface="Calibri" panose="020F0502020204030204" pitchFamily="34" charset="0"/>
                    <a:ea typeface="Tahoma" panose="020B0604030504040204" pitchFamily="34" charset="0"/>
                    <a:cs typeface="Calibri" panose="020F0502020204030204" pitchFamily="34" charset="0"/>
                  </a:rPr>
                  <a:t>F</a:t>
                </a:r>
                <a:r>
                  <a:rPr lang="en-US" sz="1385" b="1" dirty="0" smtClean="0">
                    <a:latin typeface="Calibri" panose="020F0502020204030204" pitchFamily="34" charset="0"/>
                    <a:ea typeface="Tahoma" panose="020B0604030504040204" pitchFamily="34" charset="0"/>
                    <a:cs typeface="Calibri" panose="020F0502020204030204" pitchFamily="34" charset="0"/>
                  </a:rPr>
                  <a:t>indings of the RMNCAH Programme Review</a:t>
                </a:r>
              </a:p>
              <a:p>
                <a:pPr marL="244725" lvl="2"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 3.1  Presentation of the findings</a:t>
                </a:r>
              </a:p>
              <a:p>
                <a:pPr marL="244725" lvl="2"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 3.2</a:t>
                </a: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90" dirty="0" smtClean="0">
                    <a:solidFill>
                      <a:srgbClr val="000000"/>
                    </a:solidFill>
                    <a:latin typeface="Calibri" panose="020F0502020204030204" pitchFamily="34" charset="0"/>
                    <a:ea typeface="Tahoma" panose="020B0604030504040204" pitchFamily="34" charset="0"/>
                    <a:cs typeface="Tahoma" panose="020B0604030504040204" pitchFamily="34" charset="0"/>
                  </a:rPr>
                  <a:t>Suggested </a:t>
                </a:r>
                <a:r>
                  <a:rPr lang="en-US" sz="1390" dirty="0">
                    <a:solidFill>
                      <a:srgbClr val="000000"/>
                    </a:solidFill>
                    <a:latin typeface="Calibri" panose="020F0502020204030204" pitchFamily="34" charset="0"/>
                    <a:ea typeface="Tahoma" panose="020B0604030504040204" pitchFamily="34" charset="0"/>
                    <a:cs typeface="Tahoma" panose="020B0604030504040204" pitchFamily="34" charset="0"/>
                  </a:rPr>
                  <a:t>o</a:t>
                </a:r>
                <a:r>
                  <a:rPr lang="en-US" sz="1390" dirty="0" smtClean="0">
                    <a:solidFill>
                      <a:srgbClr val="000000"/>
                    </a:solidFill>
                    <a:latin typeface="Calibri" panose="020F0502020204030204" pitchFamily="34" charset="0"/>
                    <a:ea typeface="Tahoma" panose="020B0604030504040204" pitchFamily="34" charset="0"/>
                    <a:cs typeface="Tahoma" panose="020B0604030504040204" pitchFamily="34" charset="0"/>
                  </a:rPr>
                  <a:t>utline </a:t>
                </a:r>
                <a:r>
                  <a:rPr lang="en-US" sz="1390" dirty="0">
                    <a:solidFill>
                      <a:srgbClr val="000000"/>
                    </a:solidFill>
                    <a:latin typeface="Calibri" panose="020F0502020204030204" pitchFamily="34" charset="0"/>
                    <a:ea typeface="Tahoma" panose="020B0604030504040204" pitchFamily="34" charset="0"/>
                    <a:cs typeface="Tahoma" panose="020B0604030504040204" pitchFamily="34" charset="0"/>
                  </a:rPr>
                  <a:t>for documenting findings and </a:t>
                </a:r>
              </a:p>
              <a:p>
                <a:pPr marL="244725" lvl="2" indent="0" fontAlgn="base">
                  <a:spcBef>
                    <a:spcPct val="0"/>
                  </a:spcBef>
                  <a:spcAft>
                    <a:spcPct val="0"/>
                  </a:spcAft>
                  <a:buClr>
                    <a:srgbClr val="002960"/>
                  </a:buClr>
                  <a:buNone/>
                </a:pPr>
                <a:r>
                  <a:rPr lang="en-US" sz="1390" dirty="0">
                    <a:solidFill>
                      <a:srgbClr val="000000"/>
                    </a:solidFill>
                    <a:latin typeface="Calibri" panose="020F0502020204030204" pitchFamily="34" charset="0"/>
                    <a:ea typeface="Tahoma" panose="020B0604030504040204" pitchFamily="34" charset="0"/>
                    <a:cs typeface="Tahoma" panose="020B0604030504040204" pitchFamily="34" charset="0"/>
                  </a:rPr>
                  <a:t>         recommendations of the RMNCAH </a:t>
                </a:r>
                <a:r>
                  <a:rPr lang="en-US" sz="1390" dirty="0" smtClean="0">
                    <a:solidFill>
                      <a:srgbClr val="000000"/>
                    </a:solidFill>
                    <a:latin typeface="Calibri" panose="020F0502020204030204" pitchFamily="34" charset="0"/>
                    <a:ea typeface="Tahoma" panose="020B0604030504040204" pitchFamily="34" charset="0"/>
                    <a:cs typeface="Tahoma" panose="020B0604030504040204" pitchFamily="34" charset="0"/>
                  </a:rPr>
                  <a:t>Programme Review</a:t>
                </a:r>
              </a:p>
              <a:p>
                <a:pPr marL="244725" lvl="2" indent="0" fontAlgn="base">
                  <a:spcBef>
                    <a:spcPct val="0"/>
                  </a:spcBef>
                  <a:spcAft>
                    <a:spcPct val="0"/>
                  </a:spcAft>
                  <a:buClr>
                    <a:srgbClr val="002960"/>
                  </a:buClr>
                  <a:buNone/>
                </a:pPr>
                <a:r>
                  <a:rPr lang="en-US" sz="1390" dirty="0" smtClean="0">
                    <a:solidFill>
                      <a:srgbClr val="000000"/>
                    </a:solidFill>
                    <a:latin typeface="Calibri" panose="020F0502020204030204" pitchFamily="34" charset="0"/>
                    <a:ea typeface="Tahoma" panose="020B0604030504040204" pitchFamily="34" charset="0"/>
                    <a:cs typeface="Tahoma" panose="020B0604030504040204" pitchFamily="34" charset="0"/>
                  </a:rPr>
                  <a:t> 3.3   Suggestions for developing action plan</a:t>
                </a:r>
                <a:endParaRPr lang="en-US" sz="1390" dirty="0">
                  <a:latin typeface="Calibri" panose="020F0502020204030204" pitchFamily="34" charset="0"/>
                  <a:ea typeface="Tahoma" panose="020B0604030504040204" pitchFamily="34" charset="0"/>
                  <a:cs typeface="Calibri" panose="020F0502020204030204" pitchFamily="34" charset="0"/>
                </a:endParaRPr>
              </a:p>
            </p:txBody>
          </p:sp>
          <p:sp>
            <p:nvSpPr>
              <p:cNvPr id="37" name="Rectangle 10"/>
              <p:cNvSpPr txBox="1"/>
              <p:nvPr>
                <p:custDataLst>
                  <p:tags r:id="rId7"/>
                </p:custDataLst>
              </p:nvPr>
            </p:nvSpPr>
            <p:spPr>
              <a:xfrm>
                <a:off x="6031432" y="6714189"/>
                <a:ext cx="516333"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21</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21</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22</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23</a:t>
                </a:r>
              </a:p>
            </p:txBody>
          </p:sp>
        </p:grpSp>
        <p:cxnSp>
          <p:nvCxnSpPr>
            <p:cNvPr id="33" name="Straight Connector 32"/>
            <p:cNvCxnSpPr/>
            <p:nvPr/>
          </p:nvCxnSpPr>
          <p:spPr>
            <a:xfrm>
              <a:off x="797443" y="7036347"/>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3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Contents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2" name="Group 1"/>
          <p:cNvGrpSpPr/>
          <p:nvPr/>
        </p:nvGrpSpPr>
        <p:grpSpPr>
          <a:xfrm>
            <a:off x="568025" y="6445897"/>
            <a:ext cx="5713655" cy="861931"/>
            <a:chOff x="606474" y="6391639"/>
            <a:chExt cx="5713655" cy="861931"/>
          </a:xfrm>
        </p:grpSpPr>
        <p:grpSp>
          <p:nvGrpSpPr>
            <p:cNvPr id="3" name="Group 2"/>
            <p:cNvGrpSpPr/>
            <p:nvPr/>
          </p:nvGrpSpPr>
          <p:grpSpPr>
            <a:xfrm>
              <a:off x="606474" y="6391639"/>
              <a:ext cx="5713655" cy="852541"/>
              <a:chOff x="357972" y="8104369"/>
              <a:chExt cx="6189793" cy="923584"/>
            </a:xfrm>
          </p:grpSpPr>
          <p:sp>
            <p:nvSpPr>
              <p:cNvPr id="27" name="Rectangle 10"/>
              <p:cNvSpPr txBox="1"/>
              <p:nvPr>
                <p:custDataLst>
                  <p:tags r:id="rId4"/>
                </p:custDataLst>
              </p:nvPr>
            </p:nvSpPr>
            <p:spPr>
              <a:xfrm>
                <a:off x="357972" y="8104374"/>
                <a:ext cx="4537876" cy="69269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Annexes</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A.1  Data resources</a:t>
                </a:r>
              </a:p>
              <a:p>
                <a:pPr marL="244725" lvl="2" indent="0" fontAlgn="base">
                  <a:spcBef>
                    <a:spcPct val="0"/>
                  </a:spcBef>
                  <a:spcAft>
                    <a:spcPct val="0"/>
                  </a:spcAft>
                  <a:buClr>
                    <a:srgbClr val="002960"/>
                  </a:buClr>
                  <a:buFont typeface="Arial" charset="0"/>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A.2  </a:t>
                </a:r>
                <a:r>
                  <a:rPr lang="en-US" sz="1385" dirty="0" smtClean="0">
                    <a:latin typeface="Calibri" panose="020F0502020204030204" pitchFamily="34" charset="0"/>
                    <a:ea typeface="Tahoma" panose="020B0604030504040204" pitchFamily="34" charset="0"/>
                    <a:cs typeface="Calibri" panose="020F0502020204030204" pitchFamily="34" charset="0"/>
                  </a:rPr>
                  <a:t>Introductory presentation </a:t>
                </a:r>
                <a:r>
                  <a:rPr lang="en-US" sz="1385" i="1" dirty="0" smtClean="0">
                    <a:latin typeface="Calibri" panose="020F0502020204030204" pitchFamily="34" charset="0"/>
                    <a:ea typeface="Tahoma" panose="020B0604030504040204" pitchFamily="34" charset="0"/>
                    <a:cs typeface="Calibri" panose="020F0502020204030204" pitchFamily="34" charset="0"/>
                  </a:rPr>
                  <a:t>(separate file)</a:t>
                </a:r>
              </a:p>
            </p:txBody>
          </p:sp>
          <p:sp>
            <p:nvSpPr>
              <p:cNvPr id="38" name="Rectangle 10"/>
              <p:cNvSpPr txBox="1"/>
              <p:nvPr>
                <p:custDataLst>
                  <p:tags r:id="rId5"/>
                </p:custDataLst>
              </p:nvPr>
            </p:nvSpPr>
            <p:spPr>
              <a:xfrm>
                <a:off x="6031432" y="8104369"/>
                <a:ext cx="516333" cy="92358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endParaRPr lang="en-US" sz="1385" b="1" dirty="0">
                  <a:solidFill>
                    <a:srgbClr val="000000"/>
                  </a:solidFill>
                  <a:latin typeface="Trebuchet MS" panose="020B0603020202020204" pitchFamily="34" charset="0"/>
                  <a:ea typeface="Tahoma" panose="020B0604030504040204" pitchFamily="34" charset="0"/>
                  <a:cs typeface="Calibri Light" panose="020F0302020204030204" pitchFamily="34" charset="0"/>
                </a:endParaRP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Light" panose="020F0302020204030204" pitchFamily="34" charset="0"/>
                  </a:rPr>
                  <a:t>24</a:t>
                </a:r>
              </a:p>
              <a:p>
                <a:pPr marL="1465" lvl="1" indent="0" fontAlgn="base">
                  <a:spcBef>
                    <a:spcPct val="0"/>
                  </a:spcBef>
                  <a:spcAft>
                    <a:spcPct val="0"/>
                  </a:spcAft>
                  <a:buClr>
                    <a:srgbClr val="002960"/>
                  </a:buClr>
                  <a:buFont typeface="Arial" charset="0"/>
                  <a:buNone/>
                </a:pPr>
                <a:r>
                  <a:rPr lang="en-US" sz="1385" dirty="0" smtClean="0">
                    <a:solidFill>
                      <a:srgbClr val="000000"/>
                    </a:solidFill>
                    <a:latin typeface="Calibri" panose="020F0502020204030204" pitchFamily="34" charset="0"/>
                    <a:ea typeface="Tahoma" panose="020B0604030504040204" pitchFamily="34" charset="0"/>
                    <a:cs typeface="Calibri Light" panose="020F0302020204030204" pitchFamily="34" charset="0"/>
                  </a:rPr>
                  <a:t>--</a:t>
                </a:r>
                <a:endParaRPr lang="en-US" sz="1385" dirty="0">
                  <a:solidFill>
                    <a:srgbClr val="000000"/>
                  </a:solidFill>
                  <a:latin typeface="Calibri" panose="020F0502020204030204" pitchFamily="34" charset="0"/>
                  <a:ea typeface="Tahoma" panose="020B0604030504040204" pitchFamily="34" charset="0"/>
                  <a:cs typeface="Calibri Light" panose="020F0302020204030204" pitchFamily="34" charset="0"/>
                </a:endParaRPr>
              </a:p>
              <a:p>
                <a:pPr marL="1465" lvl="1" indent="0" fontAlgn="base">
                  <a:spcBef>
                    <a:spcPct val="0"/>
                  </a:spcBef>
                  <a:spcAft>
                    <a:spcPct val="0"/>
                  </a:spcAft>
                  <a:buClr>
                    <a:srgbClr val="002960"/>
                  </a:buClr>
                  <a:buFont typeface="Arial" charset="0"/>
                  <a:buNone/>
                </a:pPr>
                <a:endParaRPr lang="en-US" sz="1385" dirty="0">
                  <a:solidFill>
                    <a:srgbClr val="000000"/>
                  </a:solidFill>
                  <a:latin typeface="Trebuchet MS" panose="020B0603020202020204" pitchFamily="34" charset="0"/>
                  <a:ea typeface="Tahoma" panose="020B0604030504040204" pitchFamily="34" charset="0"/>
                  <a:cs typeface="Calibri Light" panose="020F0302020204030204" pitchFamily="34" charset="0"/>
                </a:endParaRPr>
              </a:p>
            </p:txBody>
          </p:sp>
        </p:grpSp>
        <p:cxnSp>
          <p:nvCxnSpPr>
            <p:cNvPr id="42" name="Straight Connector 41"/>
            <p:cNvCxnSpPr/>
            <p:nvPr/>
          </p:nvCxnSpPr>
          <p:spPr>
            <a:xfrm>
              <a:off x="771261" y="7253570"/>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968941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32820"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75172" y="313032"/>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20</a:t>
            </a:fld>
            <a:endParaRPr lang="en-US" dirty="0">
              <a:solidFill>
                <a:prstClr val="black">
                  <a:tint val="75000"/>
                </a:prstClr>
              </a:solidFill>
            </a:endParaRPr>
          </a:p>
        </p:txBody>
      </p:sp>
      <p:sp>
        <p:nvSpPr>
          <p:cNvPr id="11" name="Title 1"/>
          <p:cNvSpPr txBox="1">
            <a:spLocks/>
          </p:cNvSpPr>
          <p:nvPr>
            <p:custDataLst>
              <p:tags r:id="rId4"/>
            </p:custDataLst>
          </p:nvPr>
        </p:nvSpPr>
        <p:spPr bwMode="auto">
          <a:xfrm>
            <a:off x="508953" y="782134"/>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sp>
        <p:nvSpPr>
          <p:cNvPr id="12" name="Text Box 10"/>
          <p:cNvSpPr txBox="1">
            <a:spLocks noChangeArrowheads="1"/>
          </p:cNvSpPr>
          <p:nvPr/>
        </p:nvSpPr>
        <p:spPr bwMode="auto">
          <a:xfrm>
            <a:off x="457925" y="1068847"/>
            <a:ext cx="6056505" cy="3592962"/>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200" b="1" dirty="0" smtClean="0">
                <a:solidFill>
                  <a:srgbClr val="0066CC"/>
                </a:solidFill>
              </a:rPr>
              <a:t>STEP 4: What are solutions and recommendations for the </a:t>
            </a:r>
            <a:r>
              <a:rPr lang="en-US" sz="1200" b="1" dirty="0" smtClean="0">
                <a:solidFill>
                  <a:srgbClr val="0070C0"/>
                </a:solidFill>
              </a:rPr>
              <a:t>most important </a:t>
            </a:r>
            <a:r>
              <a:rPr lang="en-US" sz="1200" b="1" dirty="0" smtClean="0">
                <a:solidFill>
                  <a:srgbClr val="0066CC"/>
                </a:solidFill>
              </a:rPr>
              <a:t>problems?</a:t>
            </a:r>
          </a:p>
          <a:p>
            <a:r>
              <a:rPr lang="en-US" sz="1200" dirty="0" smtClean="0"/>
              <a:t>Each </a:t>
            </a:r>
            <a:r>
              <a:rPr lang="en-US" sz="1200" dirty="0"/>
              <a:t>g</a:t>
            </a:r>
            <a:r>
              <a:rPr lang="en-US" sz="1200" dirty="0" smtClean="0"/>
              <a:t>roup </a:t>
            </a:r>
            <a:r>
              <a:rPr lang="en-US" sz="1200" dirty="0"/>
              <a:t>will be given a copy of </a:t>
            </a:r>
            <a:r>
              <a:rPr lang="en-US" sz="1200" dirty="0" smtClean="0"/>
              <a:t>the prioritized issues identified in Step 3 </a:t>
            </a:r>
            <a:r>
              <a:rPr lang="en-US" sz="1200" i="1" dirty="0" smtClean="0"/>
              <a:t>. If it makes sense, It </a:t>
            </a:r>
            <a:r>
              <a:rPr lang="en-US" sz="1200" i="1" dirty="0"/>
              <a:t>is at this step that </a:t>
            </a:r>
            <a:r>
              <a:rPr lang="en-US" sz="1200" i="1" dirty="0" smtClean="0"/>
              <a:t>groups </a:t>
            </a:r>
            <a:r>
              <a:rPr lang="en-US" sz="1200" i="1" dirty="0"/>
              <a:t>may be reorganized by cross-cutting issues.</a:t>
            </a:r>
            <a:r>
              <a:rPr lang="en-US" sz="1200" dirty="0"/>
              <a:t> </a:t>
            </a:r>
            <a:r>
              <a:rPr lang="en-US" sz="1200" dirty="0" smtClean="0"/>
              <a:t>It is important for the facilitator to focus the group discussion to ensure a productive session with solutions for each issue clearly mapped out. The outcome for this step is to propose </a:t>
            </a:r>
            <a:r>
              <a:rPr lang="en-US" sz="1200" dirty="0"/>
              <a:t>solutions that address causes of </a:t>
            </a:r>
            <a:r>
              <a:rPr lang="en-US" sz="1200" dirty="0" smtClean="0"/>
              <a:t>the most important problems </a:t>
            </a:r>
            <a:r>
              <a:rPr lang="en-US" sz="1200" dirty="0"/>
              <a:t>and formulate recommendation on how these solutions should be carried out by the programme(s</a:t>
            </a:r>
            <a:r>
              <a:rPr lang="en-US" sz="1200" dirty="0" smtClean="0"/>
              <a:t>) and partners.</a:t>
            </a:r>
            <a:endParaRPr lang="en-US" sz="1200" dirty="0"/>
          </a:p>
          <a:p>
            <a:endParaRPr lang="en-US" sz="1200" dirty="0"/>
          </a:p>
          <a:p>
            <a:r>
              <a:rPr lang="en-US" sz="1200" dirty="0" smtClean="0"/>
              <a:t>The facilitator will lead the group in discussions on each problem. As they suggest probable causes </a:t>
            </a:r>
            <a:r>
              <a:rPr lang="en-US" sz="1200" dirty="0"/>
              <a:t>of the problem, </a:t>
            </a:r>
            <a:r>
              <a:rPr lang="en-US" sz="1200" dirty="0" smtClean="0"/>
              <a:t>the note-taker should record them</a:t>
            </a:r>
            <a:r>
              <a:rPr lang="en-US" sz="1200" dirty="0"/>
              <a:t>. Sometimes solutions are specific to a particular problem and intervention package. Other solutions may apply to multiple problems and intervention packages.  </a:t>
            </a:r>
          </a:p>
          <a:p>
            <a:endParaRPr lang="en-US" sz="1200" dirty="0"/>
          </a:p>
          <a:p>
            <a:r>
              <a:rPr lang="en-US" sz="1200" dirty="0" smtClean="0"/>
              <a:t>After further discussion, the group should reduce </a:t>
            </a:r>
            <a:r>
              <a:rPr lang="en-US" sz="1200" dirty="0"/>
              <a:t>the list to the main </a:t>
            </a:r>
            <a:r>
              <a:rPr lang="en-US" sz="1200" dirty="0" smtClean="0"/>
              <a:t>causes and then </a:t>
            </a:r>
            <a:r>
              <a:rPr lang="en-US" sz="1200" dirty="0"/>
              <a:t>propose possible solutions that will overcome or reduce the main causes. </a:t>
            </a:r>
            <a:r>
              <a:rPr lang="en-US" sz="1200" dirty="0" smtClean="0"/>
              <a:t>The facilitator should guide participants to identify solutions that:</a:t>
            </a:r>
            <a:endParaRPr lang="en-US" sz="1200" dirty="0"/>
          </a:p>
          <a:p>
            <a:pPr marL="171450" lvl="0" indent="-171450">
              <a:buFont typeface="Wingdings" panose="05000000000000000000" pitchFamily="2" charset="2"/>
              <a:buChar char="§"/>
            </a:pPr>
            <a:r>
              <a:rPr lang="en-US" sz="1200" dirty="0"/>
              <a:t>Address causes of the problem</a:t>
            </a:r>
          </a:p>
          <a:p>
            <a:pPr marL="171450" lvl="0" indent="-171450">
              <a:buFont typeface="Wingdings" panose="05000000000000000000" pitchFamily="2" charset="2"/>
              <a:buChar char="§"/>
            </a:pPr>
            <a:r>
              <a:rPr lang="en-US" sz="1200" dirty="0" smtClean="0"/>
              <a:t>Are </a:t>
            </a:r>
            <a:r>
              <a:rPr lang="en-US" sz="1200" dirty="0"/>
              <a:t>feasible with available human, material and financial resources</a:t>
            </a:r>
          </a:p>
          <a:p>
            <a:pPr marL="171450" lvl="0" indent="-171450">
              <a:buFont typeface="Wingdings" panose="05000000000000000000" pitchFamily="2" charset="2"/>
              <a:buChar char="§"/>
            </a:pPr>
            <a:r>
              <a:rPr lang="en-US" sz="1200" dirty="0"/>
              <a:t>Build on existing activities when possible</a:t>
            </a:r>
          </a:p>
          <a:p>
            <a:r>
              <a:rPr lang="en-US" sz="1100" dirty="0"/>
              <a:t> </a:t>
            </a:r>
          </a:p>
        </p:txBody>
      </p:sp>
      <p:sp>
        <p:nvSpPr>
          <p:cNvPr id="10" name="Rectangle 9"/>
          <p:cNvSpPr/>
          <p:nvPr/>
        </p:nvSpPr>
        <p:spPr>
          <a:xfrm>
            <a:off x="568989" y="6676050"/>
            <a:ext cx="5888066" cy="1862048"/>
          </a:xfrm>
          <a:prstGeom prst="rect">
            <a:avLst/>
          </a:prstGeom>
          <a:solidFill>
            <a:schemeClr val="bg1">
              <a:lumMod val="85000"/>
            </a:schemeClr>
          </a:solidFill>
          <a:ln>
            <a:solidFill>
              <a:schemeClr val="tx1"/>
            </a:solidFill>
          </a:ln>
        </p:spPr>
        <p:txBody>
          <a:bodyPr wrap="square">
            <a:spAutoFit/>
          </a:bodyPr>
          <a:lstStyle/>
          <a:p>
            <a:r>
              <a:rPr lang="en-US" sz="1150" b="1" dirty="0" smtClean="0"/>
              <a:t>STEP 4 discussion questions</a:t>
            </a:r>
          </a:p>
          <a:p>
            <a:pPr marL="171450" lvl="0" indent="-171450">
              <a:buFont typeface="Wingdings" panose="05000000000000000000" pitchFamily="2" charset="2"/>
              <a:buChar char="Ø"/>
            </a:pPr>
            <a:r>
              <a:rPr lang="en-US" sz="1150" dirty="0"/>
              <a:t>When proposing solutions and formulating recommendations, please consider elements such as:</a:t>
            </a:r>
          </a:p>
          <a:p>
            <a:pPr marL="628650" lvl="1" indent="-171450">
              <a:buFont typeface="Wingdings" panose="05000000000000000000" pitchFamily="2" charset="2"/>
              <a:buChar char="§"/>
            </a:pPr>
            <a:r>
              <a:rPr lang="en-US" sz="1150" dirty="0" smtClean="0"/>
              <a:t>Will </a:t>
            </a:r>
            <a:r>
              <a:rPr lang="en-US" sz="1150" dirty="0"/>
              <a:t>the solution have an impact on coverage of effective interventions, and thereby reduce mortality and morbidity for the women, newborns, children or adolescents in the short and long term</a:t>
            </a:r>
            <a:r>
              <a:rPr lang="en-US" sz="1150" dirty="0" smtClean="0"/>
              <a:t>?</a:t>
            </a:r>
          </a:p>
          <a:p>
            <a:pPr marL="628650" lvl="1" indent="-171450">
              <a:buFont typeface="Wingdings" panose="05000000000000000000" pitchFamily="2" charset="2"/>
              <a:buChar char="§"/>
            </a:pPr>
            <a:r>
              <a:rPr lang="en-US" sz="1150" dirty="0" smtClean="0"/>
              <a:t>Is additional background </a:t>
            </a:r>
            <a:r>
              <a:rPr lang="en-US" sz="1150" dirty="0"/>
              <a:t>information or data </a:t>
            </a:r>
            <a:r>
              <a:rPr lang="en-US" sz="1150" dirty="0" smtClean="0"/>
              <a:t>needed to </a:t>
            </a:r>
            <a:r>
              <a:rPr lang="en-US" sz="1150" dirty="0"/>
              <a:t>analyze </a:t>
            </a:r>
            <a:r>
              <a:rPr lang="en-US" sz="1150" dirty="0" smtClean="0"/>
              <a:t>the problem fully?</a:t>
            </a:r>
            <a:endParaRPr lang="en-US" sz="1150" dirty="0"/>
          </a:p>
          <a:p>
            <a:pPr marL="628650" lvl="1" indent="-171450">
              <a:buFont typeface="Wingdings" panose="05000000000000000000" pitchFamily="2" charset="2"/>
              <a:buChar char="§"/>
            </a:pPr>
            <a:r>
              <a:rPr lang="en-US" sz="1150" dirty="0" smtClean="0"/>
              <a:t>Can </a:t>
            </a:r>
            <a:r>
              <a:rPr lang="en-US" sz="1150" dirty="0"/>
              <a:t>the solution be implemented with available resources, or are additional resources required?</a:t>
            </a:r>
          </a:p>
          <a:p>
            <a:pPr marL="628650" lvl="1" indent="-171450">
              <a:buFont typeface="Wingdings" panose="05000000000000000000" pitchFamily="2" charset="2"/>
              <a:buChar char="§"/>
            </a:pPr>
            <a:r>
              <a:rPr lang="en-US" sz="1150" dirty="0"/>
              <a:t>If policy changes are necessary, are they possible in the short or medium term? </a:t>
            </a:r>
          </a:p>
        </p:txBody>
      </p:sp>
      <p:sp>
        <p:nvSpPr>
          <p:cNvPr id="13" name="Text Box 10"/>
          <p:cNvSpPr txBox="1">
            <a:spLocks noChangeArrowheads="1"/>
          </p:cNvSpPr>
          <p:nvPr/>
        </p:nvSpPr>
        <p:spPr bwMode="auto">
          <a:xfrm>
            <a:off x="576285" y="5558747"/>
            <a:ext cx="5889957" cy="100972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200" dirty="0" smtClean="0"/>
              <a:t>Recognize </a:t>
            </a:r>
            <a:r>
              <a:rPr lang="en-US" sz="1200" dirty="0"/>
              <a:t>that it may not always be possible to identify feasible solutions to a </a:t>
            </a:r>
            <a:r>
              <a:rPr lang="en-US" sz="1200" dirty="0" smtClean="0"/>
              <a:t>problem. If </a:t>
            </a:r>
            <a:r>
              <a:rPr lang="en-US" sz="1200" dirty="0"/>
              <a:t>additional data are required, note these data needs and include them as a recommendation for further action. If problems cannot be immediately solved, then a recommendation may be to allocate responsibility for working on the problem in the longer term.  </a:t>
            </a:r>
            <a:r>
              <a:rPr lang="en-US" sz="1200" dirty="0" smtClean="0"/>
              <a:t>The note-taker </a:t>
            </a:r>
            <a:r>
              <a:rPr lang="en-US" sz="1200" dirty="0"/>
              <a:t>will record the main points of the discussion (problem, causes, possible solutions</a:t>
            </a:r>
            <a:r>
              <a:rPr lang="en-US" sz="1200" dirty="0" smtClean="0"/>
              <a:t>).</a:t>
            </a:r>
            <a:endParaRPr lang="en-US" sz="1200" dirty="0"/>
          </a:p>
        </p:txBody>
      </p:sp>
      <p:sp>
        <p:nvSpPr>
          <p:cNvPr id="14" name="Rectangle 13"/>
          <p:cNvSpPr/>
          <p:nvPr/>
        </p:nvSpPr>
        <p:spPr>
          <a:xfrm>
            <a:off x="661449" y="4725557"/>
            <a:ext cx="5719628" cy="769441"/>
          </a:xfrm>
          <a:prstGeom prst="rect">
            <a:avLst/>
          </a:prstGeom>
          <a:solidFill>
            <a:schemeClr val="accent1">
              <a:lumMod val="20000"/>
              <a:lumOff val="80000"/>
            </a:schemeClr>
          </a:solidFill>
          <a:ln>
            <a:noFill/>
          </a:ln>
        </p:spPr>
        <p:txBody>
          <a:bodyPr wrap="square">
            <a:spAutoFit/>
          </a:bodyPr>
          <a:lstStyle/>
          <a:p>
            <a:pPr lvl="0"/>
            <a:r>
              <a:rPr lang="en-US" sz="1100" b="1" u="sng" dirty="0" smtClean="0"/>
              <a:t>Solutions vs. recommendations</a:t>
            </a:r>
          </a:p>
          <a:p>
            <a:pPr lvl="0"/>
            <a:r>
              <a:rPr lang="en-US" sz="1100" b="1" dirty="0" smtClean="0"/>
              <a:t>Solutions </a:t>
            </a:r>
            <a:r>
              <a:rPr lang="en-US" sz="1100" dirty="0"/>
              <a:t>help to address and overcome the causes of the most important problems. </a:t>
            </a:r>
            <a:r>
              <a:rPr lang="en-US" sz="1100" b="1" dirty="0"/>
              <a:t>Recommendations</a:t>
            </a:r>
            <a:r>
              <a:rPr lang="en-US" sz="1100" dirty="0"/>
              <a:t> are the specific actions that need to be taken to achieve these solutions to problems.</a:t>
            </a:r>
          </a:p>
        </p:txBody>
      </p:sp>
    </p:spTree>
    <p:extLst>
      <p:ext uri="{BB962C8B-B14F-4D97-AF65-F5344CB8AC3E}">
        <p14:creationId xmlns:p14="http://schemas.microsoft.com/office/powerpoint/2010/main" val="37695486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6482" name="think-cell Slide" r:id="rId11" imgW="360" imgH="360" progId="">
                  <p:embed/>
                </p:oleObj>
              </mc:Choice>
              <mc:Fallback>
                <p:oleObj name="think-cell Slide" r:id="rId11" imgW="360" imgH="360" progId="">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2.4 Facilitation tips for the Workshop con’t.</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21</a:t>
            </a:fld>
            <a:endParaRPr lang="en-US" dirty="0">
              <a:solidFill>
                <a:prstClr val="black">
                  <a:tint val="75000"/>
                </a:prstClr>
              </a:solidFill>
            </a:endParaRPr>
          </a:p>
        </p:txBody>
      </p:sp>
      <p:sp>
        <p:nvSpPr>
          <p:cNvPr id="7" name="Text Box 10"/>
          <p:cNvSpPr txBox="1">
            <a:spLocks noChangeArrowheads="1"/>
          </p:cNvSpPr>
          <p:nvPr/>
        </p:nvSpPr>
        <p:spPr bwMode="auto">
          <a:xfrm>
            <a:off x="493012" y="1195524"/>
            <a:ext cx="5893501" cy="2426230"/>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250" b="1" dirty="0">
                <a:solidFill>
                  <a:srgbClr val="0066CC"/>
                </a:solidFill>
              </a:rPr>
              <a:t>STEP 4 con’t: What are solutions and recommendations for problems?</a:t>
            </a:r>
          </a:p>
          <a:p>
            <a:r>
              <a:rPr lang="en-US" sz="1250" dirty="0" smtClean="0"/>
              <a:t>The group will also work to develop </a:t>
            </a:r>
            <a:r>
              <a:rPr lang="en-US" sz="1250" dirty="0"/>
              <a:t>detailed recommendations about what the programme needs to do in the future to continue its achievements and solve the problems. The recommendations should provide detail on how the solutions identified </a:t>
            </a:r>
            <a:r>
              <a:rPr lang="en-US" sz="1250" dirty="0" smtClean="0"/>
              <a:t>may </a:t>
            </a:r>
            <a:r>
              <a:rPr lang="en-US" sz="1250" dirty="0"/>
              <a:t>be carried out. The recommendations should be specific</a:t>
            </a:r>
            <a:r>
              <a:rPr lang="en-US" sz="1250" dirty="0" smtClean="0"/>
              <a:t>, action-oriented, </a:t>
            </a:r>
            <a:r>
              <a:rPr lang="en-US" sz="1250" dirty="0"/>
              <a:t>feasible and realistic to incorporate into the next workplans. The note-taker should record the recommendations as well.</a:t>
            </a:r>
          </a:p>
          <a:p>
            <a:endParaRPr lang="en-US" sz="1250" dirty="0"/>
          </a:p>
          <a:p>
            <a:pPr lvl="0"/>
            <a:r>
              <a:rPr lang="en-US" sz="1250" dirty="0" smtClean="0"/>
              <a:t>Facilitators should guide participants to form </a:t>
            </a:r>
            <a:r>
              <a:rPr lang="en-US" sz="1250" dirty="0"/>
              <a:t>recommendations </a:t>
            </a:r>
            <a:r>
              <a:rPr lang="en-US" sz="1250" dirty="0" smtClean="0"/>
              <a:t>that are concise</a:t>
            </a:r>
            <a:r>
              <a:rPr lang="en-US" sz="1250" dirty="0"/>
              <a:t>, clear and action-oriented; start each with a verb. Also specify to whom the recommendation is made (e.g. MOH, immunization programme, donor) and at what level the recommendation will be implemented (national, regional or district). </a:t>
            </a:r>
            <a:endParaRPr lang="en-US" sz="1250" dirty="0" smtClean="0"/>
          </a:p>
        </p:txBody>
      </p:sp>
      <p:sp>
        <p:nvSpPr>
          <p:cNvPr id="8" name="Title 1"/>
          <p:cNvSpPr txBox="1">
            <a:spLocks/>
          </p:cNvSpPr>
          <p:nvPr>
            <p:custDataLst>
              <p:tags r:id="rId4"/>
            </p:custDataLst>
          </p:nvPr>
        </p:nvSpPr>
        <p:spPr bwMode="auto">
          <a:xfrm>
            <a:off x="478519" y="913852"/>
            <a:ext cx="5954451"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Group-work sessions</a:t>
            </a:r>
            <a:endParaRPr lang="en-US" sz="1400" dirty="0">
              <a:solidFill>
                <a:prstClr val="white"/>
              </a:solidFill>
              <a:latin typeface="Calibri" panose="020F0502020204030204"/>
            </a:endParaRPr>
          </a:p>
        </p:txBody>
      </p:sp>
      <p:grpSp>
        <p:nvGrpSpPr>
          <p:cNvPr id="12" name="Group 11"/>
          <p:cNvGrpSpPr/>
          <p:nvPr/>
        </p:nvGrpSpPr>
        <p:grpSpPr>
          <a:xfrm>
            <a:off x="493012" y="3876369"/>
            <a:ext cx="5337998" cy="1880120"/>
            <a:chOff x="683112" y="623263"/>
            <a:chExt cx="5337998" cy="1880120"/>
          </a:xfrm>
          <a:effectLst/>
        </p:grpSpPr>
        <p:grpSp>
          <p:nvGrpSpPr>
            <p:cNvPr id="16" name="Group 15"/>
            <p:cNvGrpSpPr/>
            <p:nvPr/>
          </p:nvGrpSpPr>
          <p:grpSpPr>
            <a:xfrm>
              <a:off x="683112" y="623264"/>
              <a:ext cx="1715281" cy="1880119"/>
              <a:chOff x="683112" y="623264"/>
              <a:chExt cx="1715281" cy="1880119"/>
            </a:xfrm>
          </p:grpSpPr>
          <p:sp>
            <p:nvSpPr>
              <p:cNvPr id="20" name="Rectangle 22"/>
              <p:cNvSpPr txBox="1">
                <a:spLocks/>
              </p:cNvSpPr>
              <p:nvPr/>
            </p:nvSpPr>
            <p:spPr>
              <a:xfrm>
                <a:off x="683112" y="916993"/>
                <a:ext cx="1715281" cy="1586390"/>
              </a:xfrm>
              <a:prstGeom prst="rect">
                <a:avLst/>
              </a:prstGeom>
              <a:solidFill>
                <a:sysClr val="window" lastClr="FFFFFF"/>
              </a:solidFill>
              <a:ln w="9525">
                <a:solidFill>
                  <a:schemeClr val="tx1"/>
                </a:solidFill>
              </a:ln>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r>
                  <a:rPr lang="en-US" sz="1200" dirty="0"/>
                  <a:t>Increase </a:t>
                </a:r>
                <a:r>
                  <a:rPr lang="en-US" sz="1200" dirty="0" smtClean="0"/>
                  <a:t>staff</a:t>
                </a:r>
              </a:p>
              <a:p>
                <a:endParaRPr lang="en-US" sz="1200" dirty="0" smtClean="0"/>
              </a:p>
              <a:p>
                <a:endParaRPr lang="en-US" sz="1200" dirty="0"/>
              </a:p>
              <a:p>
                <a:r>
                  <a:rPr lang="en-US" sz="1200" dirty="0"/>
                  <a:t>Improve communications with caregivers of children under </a:t>
                </a:r>
                <a:r>
                  <a:rPr lang="en-US" sz="1200" dirty="0" smtClean="0"/>
                  <a:t>5</a:t>
                </a:r>
              </a:p>
              <a:p>
                <a:endParaRPr lang="en-US" sz="1200" dirty="0"/>
              </a:p>
              <a:p>
                <a:endParaRPr lang="en-US" sz="1200" dirty="0" smtClean="0"/>
              </a:p>
            </p:txBody>
          </p:sp>
          <p:sp>
            <p:nvSpPr>
              <p:cNvPr id="21" name="Rectangle 22"/>
              <p:cNvSpPr txBox="1">
                <a:spLocks/>
              </p:cNvSpPr>
              <p:nvPr/>
            </p:nvSpPr>
            <p:spPr>
              <a:xfrm>
                <a:off x="683112" y="623264"/>
                <a:ext cx="1715281" cy="293729"/>
              </a:xfrm>
              <a:prstGeom prst="rect">
                <a:avLst/>
              </a:prstGeom>
              <a:noFill/>
              <a:ln w="9525">
                <a:solidFill>
                  <a:schemeClr val="tx1"/>
                </a:solidFill>
              </a:ln>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smtClean="0"/>
                  <a:t>Not</a:t>
                </a:r>
                <a:endParaRPr lang="en-US" sz="1200" dirty="0"/>
              </a:p>
            </p:txBody>
          </p:sp>
        </p:grpSp>
        <p:grpSp>
          <p:nvGrpSpPr>
            <p:cNvPr id="17" name="Group 16"/>
            <p:cNvGrpSpPr/>
            <p:nvPr/>
          </p:nvGrpSpPr>
          <p:grpSpPr>
            <a:xfrm>
              <a:off x="2405092" y="623263"/>
              <a:ext cx="3616018" cy="1880120"/>
              <a:chOff x="2405092" y="623263"/>
              <a:chExt cx="3616018" cy="1880120"/>
            </a:xfrm>
          </p:grpSpPr>
          <p:sp>
            <p:nvSpPr>
              <p:cNvPr id="18" name="Rectangle 22"/>
              <p:cNvSpPr txBox="1">
                <a:spLocks/>
              </p:cNvSpPr>
              <p:nvPr/>
            </p:nvSpPr>
            <p:spPr>
              <a:xfrm>
                <a:off x="2405092" y="916993"/>
                <a:ext cx="3616018" cy="1586390"/>
              </a:xfrm>
              <a:prstGeom prst="rect">
                <a:avLst/>
              </a:prstGeom>
              <a:solidFill>
                <a:sysClr val="window" lastClr="FFFFFF"/>
              </a:solidFill>
              <a:ln w="9525">
                <a:solidFill>
                  <a:schemeClr val="tx1"/>
                </a:solidFill>
              </a:ln>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71450" lvl="0" indent="-171450">
                  <a:buFont typeface="Wingdings" panose="05000000000000000000" pitchFamily="2" charset="2"/>
                  <a:buChar char="§"/>
                </a:pPr>
                <a:r>
                  <a:rPr lang="en-US" sz="1200" dirty="0"/>
                  <a:t>Develop capacity by training 100 more midwives by March 2019. </a:t>
                </a:r>
                <a:r>
                  <a:rPr lang="en-US" sz="1200" i="1" dirty="0"/>
                  <a:t>(University X)</a:t>
                </a:r>
                <a:endParaRPr lang="en-US" sz="1200" dirty="0"/>
              </a:p>
              <a:p>
                <a:pPr marL="171450" indent="-171450">
                  <a:buFont typeface="Wingdings" panose="05000000000000000000" pitchFamily="2" charset="2"/>
                  <a:buChar char="§"/>
                </a:pPr>
                <a:endParaRPr lang="en-US" sz="1200" i="1" dirty="0"/>
              </a:p>
              <a:p>
                <a:pPr marL="171450" indent="-171450">
                  <a:buFont typeface="Wingdings" panose="05000000000000000000" pitchFamily="2" charset="2"/>
                  <a:buChar char="§"/>
                </a:pPr>
                <a:r>
                  <a:rPr lang="en-US" sz="1200" dirty="0"/>
                  <a:t>Develop posters and take-home cards for caregivers on care for development and care of sick children in the </a:t>
                </a:r>
                <a:r>
                  <a:rPr lang="en-US" sz="1200" dirty="0" smtClean="0"/>
                  <a:t>community</a:t>
                </a:r>
                <a:r>
                  <a:rPr lang="en-US" sz="1200" dirty="0"/>
                  <a:t> </a:t>
                </a:r>
                <a:r>
                  <a:rPr lang="en-US" sz="1200" dirty="0" smtClean="0"/>
                  <a:t>by June 2018.  </a:t>
                </a:r>
                <a:r>
                  <a:rPr lang="en-US" sz="1200" i="1" dirty="0" smtClean="0"/>
                  <a:t>(MOH</a:t>
                </a:r>
                <a:r>
                  <a:rPr lang="en-US" sz="1200" i="1" dirty="0"/>
                  <a:t>)</a:t>
                </a:r>
              </a:p>
              <a:p>
                <a:pPr marL="171450" indent="-171450">
                  <a:buFont typeface="Wingdings" panose="05000000000000000000" pitchFamily="2" charset="2"/>
                  <a:buChar char="§"/>
                </a:pPr>
                <a:r>
                  <a:rPr lang="en-US" sz="1200" dirty="0"/>
                  <a:t>Provide funding for printing of posters and take-home cards. </a:t>
                </a:r>
                <a:r>
                  <a:rPr lang="en-US" sz="1200" i="1" dirty="0" smtClean="0"/>
                  <a:t>(Partner Y)</a:t>
                </a:r>
                <a:endParaRPr lang="en-US" sz="1200" i="1" dirty="0"/>
              </a:p>
            </p:txBody>
          </p:sp>
          <p:sp>
            <p:nvSpPr>
              <p:cNvPr id="19" name="Rectangle 22"/>
              <p:cNvSpPr txBox="1">
                <a:spLocks/>
              </p:cNvSpPr>
              <p:nvPr/>
            </p:nvSpPr>
            <p:spPr>
              <a:xfrm>
                <a:off x="2411790" y="623263"/>
                <a:ext cx="3609320" cy="293730"/>
              </a:xfrm>
              <a:prstGeom prst="rect">
                <a:avLst/>
              </a:prstGeom>
              <a:noFill/>
              <a:ln w="9525">
                <a:solidFill>
                  <a:schemeClr val="tx1"/>
                </a:solidFill>
              </a:ln>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a:buClr>
                    <a:srgbClr val="44546A"/>
                  </a:buClr>
                </a:pPr>
                <a:r>
                  <a:rPr lang="en-US" sz="1200" dirty="0" smtClean="0"/>
                  <a:t>Instead</a:t>
                </a:r>
                <a:endParaRPr lang="en-US" sz="1200" dirty="0"/>
              </a:p>
            </p:txBody>
          </p:sp>
        </p:grpSp>
      </p:grpSp>
      <p:sp>
        <p:nvSpPr>
          <p:cNvPr id="23" name="Title 1"/>
          <p:cNvSpPr txBox="1">
            <a:spLocks/>
          </p:cNvSpPr>
          <p:nvPr>
            <p:custDataLst>
              <p:tags r:id="rId5"/>
            </p:custDataLst>
          </p:nvPr>
        </p:nvSpPr>
        <p:spPr bwMode="auto">
          <a:xfrm>
            <a:off x="335479" y="6011105"/>
            <a:ext cx="6088232"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III. F</a:t>
            </a:r>
            <a:r>
              <a:rPr lang="en-US" sz="1800" dirty="0" smtClean="0">
                <a:solidFill>
                  <a:schemeClr val="tx1"/>
                </a:solidFill>
                <a:latin typeface="Tahoma" panose="020B0604030504040204" pitchFamily="34" charset="0"/>
                <a:ea typeface="Tahoma" panose="020B0604030504040204" pitchFamily="34" charset="0"/>
                <a:cs typeface="Tahoma" panose="020B0604030504040204" pitchFamily="34" charset="0"/>
              </a:rPr>
              <a:t>indings </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of the RMNCAH Programme </a:t>
            </a:r>
            <a:r>
              <a:rPr lang="en-US" sz="1800" dirty="0" smtClean="0">
                <a:solidFill>
                  <a:schemeClr val="tx1"/>
                </a:solidFill>
                <a:latin typeface="Tahoma" panose="020B0604030504040204" pitchFamily="34" charset="0"/>
                <a:ea typeface="Tahoma" panose="020B0604030504040204" pitchFamily="34" charset="0"/>
                <a:cs typeface="Tahoma" panose="020B0604030504040204" pitchFamily="34" charset="0"/>
              </a:rPr>
              <a:t>Review</a:t>
            </a: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4" name="Rectangle 10"/>
          <p:cNvSpPr txBox="1"/>
          <p:nvPr>
            <p:custDataLst>
              <p:tags r:id="rId6"/>
            </p:custDataLst>
          </p:nvPr>
        </p:nvSpPr>
        <p:spPr>
          <a:xfrm>
            <a:off x="477198" y="6455907"/>
            <a:ext cx="5823309" cy="3847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r>
              <a:rPr lang="en-US" sz="1250" dirty="0" smtClean="0">
                <a:solidFill>
                  <a:prstClr val="black"/>
                </a:solidFill>
              </a:rPr>
              <a:t>The Programme Review Committee will present on and draft a report documenting the findings and recommendations to the MoH. </a:t>
            </a:r>
            <a:endParaRPr lang="en-US" sz="1250" dirty="0">
              <a:solidFill>
                <a:prstClr val="black"/>
              </a:solidFill>
            </a:endParaRPr>
          </a:p>
        </p:txBody>
      </p:sp>
      <p:sp>
        <p:nvSpPr>
          <p:cNvPr id="26" name="Title 1"/>
          <p:cNvSpPr txBox="1">
            <a:spLocks/>
          </p:cNvSpPr>
          <p:nvPr>
            <p:custDataLst>
              <p:tags r:id="rId7"/>
            </p:custDataLst>
          </p:nvPr>
        </p:nvSpPr>
        <p:spPr bwMode="auto">
          <a:xfrm>
            <a:off x="344738" y="7097568"/>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3.1 Presentation of the findings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7" name="Rectangle 10"/>
          <p:cNvSpPr txBox="1"/>
          <p:nvPr>
            <p:custDataLst>
              <p:tags r:id="rId8"/>
            </p:custDataLst>
          </p:nvPr>
        </p:nvSpPr>
        <p:spPr>
          <a:xfrm>
            <a:off x="477198" y="7500326"/>
            <a:ext cx="5823309" cy="96180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r>
              <a:rPr lang="en-US" sz="1250" dirty="0" smtClean="0"/>
              <a:t>The Programme Review Committee will present the findings and recommendations </a:t>
            </a:r>
            <a:r>
              <a:rPr lang="en-US" sz="1250" dirty="0"/>
              <a:t>of the Programme Review Workshop </a:t>
            </a:r>
            <a:r>
              <a:rPr lang="en-US" sz="1250" dirty="0" smtClean="0"/>
              <a:t>to </a:t>
            </a:r>
            <a:r>
              <a:rPr lang="en-US" sz="1250" dirty="0"/>
              <a:t>s</a:t>
            </a:r>
            <a:r>
              <a:rPr lang="en-US" sz="1250" dirty="0" smtClean="0"/>
              <a:t>enior MoH </a:t>
            </a:r>
            <a:r>
              <a:rPr lang="en-US" sz="1250" dirty="0"/>
              <a:t>representatives, other </a:t>
            </a:r>
            <a:r>
              <a:rPr lang="en-US" sz="1250" dirty="0" smtClean="0"/>
              <a:t>Ministries</a:t>
            </a:r>
            <a:r>
              <a:rPr lang="en-US" sz="1250" dirty="0"/>
              <a:t>, </a:t>
            </a:r>
            <a:r>
              <a:rPr lang="en-US" sz="1250" dirty="0" smtClean="0"/>
              <a:t>partners, and other </a:t>
            </a:r>
            <a:r>
              <a:rPr lang="en-US" sz="1250" dirty="0"/>
              <a:t>stakeholders. </a:t>
            </a:r>
            <a:r>
              <a:rPr lang="en-US" sz="1250" dirty="0" smtClean="0"/>
              <a:t>This presentation may occur at the end of the Workshop or at a time scheduled soon after its conclusion.  The presentation should be scheduled in advance to secure attendance from key stakeholders. </a:t>
            </a:r>
            <a:endParaRPr lang="en-US" sz="1250" dirty="0" smtClean="0">
              <a:solidFill>
                <a:prstClr val="black"/>
              </a:solidFill>
            </a:endParaRPr>
          </a:p>
        </p:txBody>
      </p:sp>
      <p:sp>
        <p:nvSpPr>
          <p:cNvPr id="22" name="Text Box 10"/>
          <p:cNvSpPr txBox="1">
            <a:spLocks noChangeArrowheads="1"/>
          </p:cNvSpPr>
          <p:nvPr/>
        </p:nvSpPr>
        <p:spPr bwMode="auto">
          <a:xfrm>
            <a:off x="477198" y="3603554"/>
            <a:ext cx="5893501" cy="16885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250" b="1" dirty="0" smtClean="0"/>
              <a:t>Examples of recommendations</a:t>
            </a:r>
            <a:endParaRPr lang="en-US" sz="1250" dirty="0" smtClean="0"/>
          </a:p>
        </p:txBody>
      </p:sp>
    </p:spTree>
    <p:extLst>
      <p:ext uri="{BB962C8B-B14F-4D97-AF65-F5344CB8AC3E}">
        <p14:creationId xmlns:p14="http://schemas.microsoft.com/office/powerpoint/2010/main" val="42781525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7713"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22177" y="477411"/>
            <a:ext cx="6088232" cy="492443"/>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1190" lvl="1" indent="0"/>
            <a:r>
              <a:rPr lang="en-US" sz="16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3.2 </a:t>
            </a:r>
            <a:r>
              <a:rPr lang="en-US" sz="1600" dirty="0">
                <a:solidFill>
                  <a:srgbClr val="000000"/>
                </a:solidFill>
                <a:latin typeface="Tahoma" panose="020B0604030504040204" pitchFamily="34" charset="0"/>
                <a:ea typeface="Tahoma" panose="020B0604030504040204" pitchFamily="34" charset="0"/>
                <a:cs typeface="Tahoma" panose="020B0604030504040204" pitchFamily="34" charset="0"/>
              </a:rPr>
              <a:t>Suggested </a:t>
            </a:r>
            <a:r>
              <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outline </a:t>
            </a:r>
            <a:r>
              <a:rPr lang="en-US" sz="1600" dirty="0">
                <a:solidFill>
                  <a:srgbClr val="000000"/>
                </a:solidFill>
                <a:latin typeface="Tahoma" panose="020B0604030504040204" pitchFamily="34" charset="0"/>
                <a:ea typeface="Tahoma" panose="020B0604030504040204" pitchFamily="34" charset="0"/>
                <a:cs typeface="Tahoma" panose="020B0604030504040204" pitchFamily="34" charset="0"/>
              </a:rPr>
              <a:t>for documenting findings and recommendations of the </a:t>
            </a:r>
            <a:r>
              <a:rPr lang="en-US" sz="1600" dirty="0" smtClean="0">
                <a:solidFill>
                  <a:srgbClr val="000000"/>
                </a:solidFill>
                <a:latin typeface="Tahoma" panose="020B0604030504040204" pitchFamily="34" charset="0"/>
                <a:ea typeface="Tahoma" panose="020B0604030504040204" pitchFamily="34" charset="0"/>
                <a:cs typeface="Tahoma" panose="020B0604030504040204" pitchFamily="34" charset="0"/>
              </a:rPr>
              <a:t>RMNCAH </a:t>
            </a:r>
            <a:r>
              <a:rPr lang="en-US" sz="1600" dirty="0">
                <a:solidFill>
                  <a:srgbClr val="000000"/>
                </a:solidFill>
                <a:latin typeface="Tahoma" panose="020B0604030504040204" pitchFamily="34" charset="0"/>
                <a:ea typeface="Tahoma" panose="020B0604030504040204" pitchFamily="34" charset="0"/>
                <a:cs typeface="Tahoma" panose="020B0604030504040204" pitchFamily="34" charset="0"/>
              </a:rPr>
              <a:t>Programme Review</a:t>
            </a:r>
          </a:p>
        </p:txBody>
      </p:sp>
      <p:grpSp>
        <p:nvGrpSpPr>
          <p:cNvPr id="9" name="Group 8"/>
          <p:cNvGrpSpPr/>
          <p:nvPr/>
        </p:nvGrpSpPr>
        <p:grpSpPr>
          <a:xfrm>
            <a:off x="344738" y="1174623"/>
            <a:ext cx="6088232" cy="7300513"/>
            <a:chOff x="641306" y="4177273"/>
            <a:chExt cx="5850827" cy="4285312"/>
          </a:xfrm>
        </p:grpSpPr>
        <p:sp>
          <p:nvSpPr>
            <p:cNvPr id="10" name="TextBox 6"/>
            <p:cNvSpPr txBox="1">
              <a:spLocks/>
            </p:cNvSpPr>
            <p:nvPr>
              <p:custDataLst>
                <p:tags r:id="rId4"/>
              </p:custDataLst>
            </p:nvPr>
          </p:nvSpPr>
          <p:spPr>
            <a:xfrm>
              <a:off x="641306" y="4177273"/>
              <a:ext cx="5850827" cy="4285312"/>
            </a:xfrm>
            <a:prstGeom prst="rect">
              <a:avLst/>
            </a:prstGeom>
            <a:no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solidFill>
                  <a:prstClr val="black"/>
                </a:solidFill>
              </a:endParaRPr>
            </a:p>
          </p:txBody>
        </p:sp>
        <p:sp>
          <p:nvSpPr>
            <p:cNvPr id="11" name="Rectangle 7"/>
            <p:cNvSpPr txBox="1"/>
            <p:nvPr/>
          </p:nvSpPr>
          <p:spPr>
            <a:xfrm>
              <a:off x="817534" y="4268474"/>
              <a:ext cx="5498370" cy="4110039"/>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r>
                <a:rPr lang="en-US" sz="1300" b="1" dirty="0" smtClean="0">
                  <a:solidFill>
                    <a:srgbClr val="000000"/>
                  </a:solidFill>
                  <a:ea typeface="Tahoma" panose="020B0604030504040204" pitchFamily="34" charset="0"/>
                  <a:cs typeface="Calibri" panose="020F0502020204030204" pitchFamily="34" charset="0"/>
                </a:rPr>
                <a:t>Executive summary</a:t>
              </a:r>
            </a:p>
            <a:p>
              <a:pPr marL="1190" lvl="1" indent="0"/>
              <a:r>
                <a:rPr lang="en-US" sz="1300" dirty="0" smtClean="0">
                  <a:solidFill>
                    <a:srgbClr val="000000"/>
                  </a:solidFill>
                  <a:ea typeface="Tahoma" panose="020B0604030504040204" pitchFamily="34" charset="0"/>
                  <a:cs typeface="Calibri" panose="020F0502020204030204" pitchFamily="34" charset="0"/>
                </a:rPr>
                <a:t>This summary should highlight the key issues that emerged from the Programme Review and are covered in detail in the body of the report. </a:t>
              </a:r>
            </a:p>
            <a:p>
              <a:pPr marL="1190" lvl="1" indent="0"/>
              <a:endParaRPr lang="en-US" sz="1300" dirty="0">
                <a:solidFill>
                  <a:srgbClr val="000000"/>
                </a:solidFill>
                <a:ea typeface="Tahoma" panose="020B0604030504040204" pitchFamily="34" charset="0"/>
                <a:cs typeface="Calibri" panose="020F0502020204030204" pitchFamily="34" charset="0"/>
              </a:endParaRPr>
            </a:p>
            <a:p>
              <a:pPr marL="1190" lvl="1" indent="0"/>
              <a:r>
                <a:rPr lang="en-US" sz="1300" b="1" dirty="0" smtClean="0">
                  <a:solidFill>
                    <a:srgbClr val="000000"/>
                  </a:solidFill>
                  <a:ea typeface="Tahoma" panose="020B0604030504040204" pitchFamily="34" charset="0"/>
                  <a:cs typeface="Calibri" panose="020F0502020204030204" pitchFamily="34" charset="0"/>
                </a:rPr>
                <a:t>Introduction</a:t>
              </a:r>
            </a:p>
            <a:p>
              <a:pPr marL="1190" lvl="1" indent="0"/>
              <a:r>
                <a:rPr lang="en-US" sz="1300" dirty="0" smtClean="0">
                  <a:solidFill>
                    <a:prstClr val="black"/>
                  </a:solidFill>
                </a:rPr>
                <a:t>In this section, the background on why the programme review was carried out and the context (i.e. stage in programme cycle) of the RMNCAH programmes. </a:t>
              </a:r>
            </a:p>
            <a:p>
              <a:pPr marL="1190" lvl="1" indent="0"/>
              <a:endParaRPr lang="en-US" sz="1300" dirty="0" smtClean="0">
                <a:solidFill>
                  <a:prstClr val="black"/>
                </a:solidFill>
              </a:endParaRPr>
            </a:p>
            <a:p>
              <a:pPr marL="286940" lvl="1" indent="-285750">
                <a:buFont typeface="Wingdings" panose="05000000000000000000" pitchFamily="2" charset="2"/>
                <a:buChar char="§"/>
              </a:pPr>
              <a:r>
                <a:rPr lang="en-US" sz="1300" b="1" dirty="0" smtClean="0">
                  <a:solidFill>
                    <a:prstClr val="black"/>
                  </a:solidFill>
                </a:rPr>
                <a:t>Purpose and objectives: </a:t>
              </a:r>
              <a:r>
                <a:rPr lang="en-US" sz="1300" dirty="0" smtClean="0">
                  <a:solidFill>
                    <a:prstClr val="black"/>
                  </a:solidFill>
                </a:rPr>
                <a:t>The goals that were agreed upon when beginning the review should be re-stated to make sure that they were met.</a:t>
              </a:r>
            </a:p>
            <a:p>
              <a:pPr marL="286940" lvl="1" indent="-285750">
                <a:buFont typeface="Wingdings" panose="05000000000000000000" pitchFamily="2" charset="2"/>
                <a:buChar char="§"/>
              </a:pPr>
              <a:r>
                <a:rPr lang="en-US" sz="1300" b="1" dirty="0" smtClean="0">
                  <a:solidFill>
                    <a:prstClr val="black"/>
                  </a:solidFill>
                </a:rPr>
                <a:t>Methodology:</a:t>
              </a:r>
              <a:r>
                <a:rPr lang="en-US" sz="1300" dirty="0" smtClean="0">
                  <a:solidFill>
                    <a:prstClr val="black"/>
                  </a:solidFill>
                </a:rPr>
                <a:t> The main methods used to collect, summarize and analyze the information used for the review should be reported. This can include a brief description of the Programme Review Workshop, </a:t>
              </a:r>
              <a:r>
                <a:rPr lang="en-US" sz="1300" dirty="0" smtClean="0"/>
                <a:t>sources of data, etc.</a:t>
              </a:r>
            </a:p>
            <a:p>
              <a:pPr marL="1190" lvl="1" indent="0"/>
              <a:endParaRPr lang="en-US" sz="1300" dirty="0">
                <a:solidFill>
                  <a:prstClr val="black"/>
                </a:solidFill>
              </a:endParaRPr>
            </a:p>
            <a:p>
              <a:pPr marL="1190" lvl="1" indent="0"/>
              <a:r>
                <a:rPr lang="en-US" sz="1300" b="1" dirty="0" smtClean="0">
                  <a:solidFill>
                    <a:prstClr val="black"/>
                  </a:solidFill>
                </a:rPr>
                <a:t>Findings from analysis</a:t>
              </a:r>
            </a:p>
            <a:p>
              <a:pPr marL="1190" lvl="1" indent="0"/>
              <a:r>
                <a:rPr lang="en-US" sz="1300" dirty="0" smtClean="0">
                  <a:solidFill>
                    <a:prstClr val="black"/>
                  </a:solidFill>
                </a:rPr>
                <a:t>This section should include </a:t>
              </a:r>
              <a:r>
                <a:rPr lang="en-US" sz="1300" dirty="0">
                  <a:solidFill>
                    <a:prstClr val="black"/>
                  </a:solidFill>
                </a:rPr>
                <a:t>important </a:t>
              </a:r>
              <a:r>
                <a:rPr lang="en-US" sz="1300" dirty="0" smtClean="0">
                  <a:solidFill>
                    <a:prstClr val="black"/>
                  </a:solidFill>
                </a:rPr>
                <a:t>problems and patterns </a:t>
              </a:r>
              <a:r>
                <a:rPr lang="en-US" sz="1300" dirty="0">
                  <a:solidFill>
                    <a:prstClr val="black"/>
                  </a:solidFill>
                </a:rPr>
                <a:t>that are causing the gaps in availability, access, quality, and demand for a package, and as a result, low </a:t>
              </a:r>
              <a:r>
                <a:rPr lang="en-US" sz="1300" dirty="0" smtClean="0">
                  <a:solidFill>
                    <a:prstClr val="black"/>
                  </a:solidFill>
                </a:rPr>
                <a:t>coverage. </a:t>
              </a:r>
              <a:r>
                <a:rPr lang="en-US" sz="1300" dirty="0" smtClean="0"/>
                <a:t>The impact of the programme(s) on addressing these issues should be highlighted. </a:t>
              </a:r>
            </a:p>
            <a:p>
              <a:pPr marL="1190" lvl="1" indent="0"/>
              <a:endParaRPr lang="en-US" sz="1300" b="1" dirty="0">
                <a:solidFill>
                  <a:srgbClr val="FF0000"/>
                </a:solidFill>
                <a:ea typeface="Tahoma" panose="020B0604030504040204" pitchFamily="34" charset="0"/>
                <a:cs typeface="Calibri" panose="020F0502020204030204" pitchFamily="34" charset="0"/>
              </a:endParaRPr>
            </a:p>
            <a:p>
              <a:pPr marL="1190" lvl="1" indent="0"/>
              <a:r>
                <a:rPr lang="en-US" sz="1300" b="1" dirty="0" smtClean="0">
                  <a:solidFill>
                    <a:srgbClr val="000000"/>
                  </a:solidFill>
                  <a:ea typeface="Tahoma" panose="020B0604030504040204" pitchFamily="34" charset="0"/>
                  <a:cs typeface="Calibri" panose="020F0502020204030204" pitchFamily="34" charset="0"/>
                </a:rPr>
                <a:t>Recommendations and solutions</a:t>
              </a:r>
            </a:p>
            <a:p>
              <a:pPr marL="1190" lvl="1" indent="0"/>
              <a:r>
                <a:rPr lang="en-US" sz="1300" dirty="0" smtClean="0">
                  <a:solidFill>
                    <a:prstClr val="black"/>
                  </a:solidFill>
                </a:rPr>
                <a:t>In reporting the suggested </a:t>
              </a:r>
              <a:r>
                <a:rPr lang="en-US" sz="1300" dirty="0">
                  <a:solidFill>
                    <a:prstClr val="black"/>
                  </a:solidFill>
                </a:rPr>
                <a:t>solutions </a:t>
              </a:r>
              <a:r>
                <a:rPr lang="en-US" sz="1300" dirty="0" smtClean="0">
                  <a:solidFill>
                    <a:prstClr val="black"/>
                  </a:solidFill>
                </a:rPr>
                <a:t>and recommendations, one must include details on implementation and a way forward. </a:t>
              </a:r>
              <a:r>
                <a:rPr lang="en-US" sz="1300" i="1" dirty="0"/>
                <a:t>This should reflect any additional recommendations </a:t>
              </a:r>
              <a:r>
                <a:rPr lang="en-US" sz="1300" i="1" dirty="0" smtClean="0"/>
                <a:t>and discussion </a:t>
              </a:r>
              <a:r>
                <a:rPr lang="en-US" sz="1300" i="1" dirty="0"/>
                <a:t>during the presentation of the findings. In addition, some partners may have agreed to roles in implementation, which should be added to the action </a:t>
              </a:r>
              <a:r>
                <a:rPr lang="en-US" sz="1300" i="1" dirty="0" smtClean="0"/>
                <a:t>plans.</a:t>
              </a:r>
              <a:endParaRPr lang="en-US" sz="1300" b="1" i="1" dirty="0" smtClean="0">
                <a:solidFill>
                  <a:srgbClr val="000000"/>
                </a:solidFill>
                <a:ea typeface="Tahoma" panose="020B0604030504040204" pitchFamily="34" charset="0"/>
                <a:cs typeface="Calibri" panose="020F0502020204030204" pitchFamily="34" charset="0"/>
              </a:endParaRPr>
            </a:p>
            <a:p>
              <a:pPr marL="264715" lvl="2" indent="0">
                <a:buFontTx/>
                <a:buNone/>
              </a:pPr>
              <a:endParaRPr lang="en-US" sz="1300" dirty="0" smtClean="0">
                <a:solidFill>
                  <a:prstClr val="black"/>
                </a:solidFill>
              </a:endParaRPr>
            </a:p>
            <a:p>
              <a:pPr marL="1190" lvl="1" indent="0"/>
              <a:r>
                <a:rPr lang="en-US" sz="1300" b="1" dirty="0" smtClean="0">
                  <a:solidFill>
                    <a:srgbClr val="000000"/>
                  </a:solidFill>
                  <a:ea typeface="Tahoma" panose="020B0604030504040204" pitchFamily="34" charset="0"/>
                  <a:cs typeface="Calibri" panose="020F0502020204030204" pitchFamily="34" charset="0"/>
                </a:rPr>
                <a:t>ANNEXES</a:t>
              </a:r>
            </a:p>
            <a:p>
              <a:pPr marL="1190" lvl="1" indent="0"/>
              <a:r>
                <a:rPr lang="en-US" sz="1300" dirty="0" smtClean="0">
                  <a:solidFill>
                    <a:srgbClr val="000000"/>
                  </a:solidFill>
                  <a:ea typeface="Tahoma" panose="020B0604030504040204" pitchFamily="34" charset="0"/>
                  <a:cs typeface="Calibri" panose="020F0502020204030204" pitchFamily="34" charset="0"/>
                </a:rPr>
                <a:t>Resources used to conduct the review should be included. Some examples include:</a:t>
              </a:r>
            </a:p>
            <a:p>
              <a:pPr marL="286940" lvl="1" indent="-285750">
                <a:buFont typeface="Wingdings" panose="05000000000000000000" pitchFamily="2" charset="2"/>
                <a:buChar char="§"/>
              </a:pPr>
              <a:r>
                <a:rPr lang="en-US" sz="1300" dirty="0" smtClean="0">
                  <a:solidFill>
                    <a:srgbClr val="000000"/>
                  </a:solidFill>
                  <a:ea typeface="Tahoma" panose="020B0604030504040204" pitchFamily="34" charset="0"/>
                  <a:cs typeface="Calibri" panose="020F0502020204030204" pitchFamily="34" charset="0"/>
                </a:rPr>
                <a:t>Populated </a:t>
              </a:r>
              <a:r>
                <a:rPr lang="en-US" sz="1300" dirty="0" smtClean="0">
                  <a:ea typeface="Tahoma" panose="020B0604030504040204" pitchFamily="34" charset="0"/>
                  <a:cs typeface="Calibri" panose="020F0502020204030204" pitchFamily="34" charset="0"/>
                </a:rPr>
                <a:t>Data Tool </a:t>
              </a:r>
            </a:p>
            <a:p>
              <a:pPr marL="286940" lvl="1" indent="-285750">
                <a:buFont typeface="Wingdings" panose="05000000000000000000" pitchFamily="2" charset="2"/>
                <a:buChar char="§"/>
              </a:pPr>
              <a:r>
                <a:rPr lang="en-US" sz="1300" dirty="0">
                  <a:solidFill>
                    <a:prstClr val="black"/>
                  </a:solidFill>
                </a:rPr>
                <a:t>L</a:t>
              </a:r>
              <a:r>
                <a:rPr lang="en-US" sz="1300" dirty="0" smtClean="0">
                  <a:solidFill>
                    <a:prstClr val="black"/>
                  </a:solidFill>
                </a:rPr>
                <a:t>isting </a:t>
              </a:r>
              <a:r>
                <a:rPr lang="en-US" sz="1300" dirty="0">
                  <a:solidFill>
                    <a:prstClr val="black"/>
                  </a:solidFill>
                </a:rPr>
                <a:t>with brief descriptions of </a:t>
              </a:r>
              <a:r>
                <a:rPr lang="en-US" sz="1300" dirty="0" smtClean="0">
                  <a:solidFill>
                    <a:prstClr val="black"/>
                  </a:solidFill>
                </a:rPr>
                <a:t>RMNCAH Programmes’ </a:t>
              </a:r>
              <a:r>
                <a:rPr lang="en-US" sz="1300" dirty="0">
                  <a:solidFill>
                    <a:prstClr val="black"/>
                  </a:solidFill>
                </a:rPr>
                <a:t>packages of </a:t>
              </a:r>
              <a:r>
                <a:rPr lang="en-US" sz="1300" dirty="0" smtClean="0">
                  <a:solidFill>
                    <a:prstClr val="black"/>
                  </a:solidFill>
                </a:rPr>
                <a:t>interventions</a:t>
              </a:r>
            </a:p>
            <a:p>
              <a:pPr marL="286940" lvl="1" indent="-285750">
                <a:buFont typeface="Wingdings" panose="05000000000000000000" pitchFamily="2" charset="2"/>
                <a:buChar char="§"/>
              </a:pPr>
              <a:r>
                <a:rPr lang="en-US" sz="1300" dirty="0" smtClean="0">
                  <a:solidFill>
                    <a:prstClr val="black"/>
                  </a:solidFill>
                </a:rPr>
                <a:t>Information on Programme </a:t>
              </a:r>
              <a:r>
                <a:rPr lang="en-US" sz="1300" dirty="0">
                  <a:solidFill>
                    <a:prstClr val="black"/>
                  </a:solidFill>
                </a:rPr>
                <a:t>Review </a:t>
              </a:r>
              <a:r>
                <a:rPr lang="en-US" sz="1300" dirty="0" smtClean="0">
                  <a:solidFill>
                    <a:prstClr val="black"/>
                  </a:solidFill>
                </a:rPr>
                <a:t>process (Programme </a:t>
              </a:r>
              <a:r>
                <a:rPr lang="en-US" sz="1300" dirty="0">
                  <a:solidFill>
                    <a:prstClr val="black"/>
                  </a:solidFill>
                </a:rPr>
                <a:t>Review Coordinator, </a:t>
              </a:r>
              <a:r>
                <a:rPr lang="en-US" sz="1300" dirty="0" smtClean="0">
                  <a:solidFill>
                    <a:prstClr val="black"/>
                  </a:solidFill>
                </a:rPr>
                <a:t>Programme Review Committee TOR and members, Workshop </a:t>
              </a:r>
              <a:r>
                <a:rPr lang="en-US" sz="1300" dirty="0">
                  <a:solidFill>
                    <a:prstClr val="black"/>
                  </a:solidFill>
                </a:rPr>
                <a:t>participants and </a:t>
              </a:r>
              <a:r>
                <a:rPr lang="en-US" sz="1300" dirty="0" smtClean="0">
                  <a:solidFill>
                    <a:prstClr val="black"/>
                  </a:solidFill>
                </a:rPr>
                <a:t>facilitators; Workshop agenda, </a:t>
              </a:r>
              <a:r>
                <a:rPr lang="en-US" sz="1300" dirty="0" smtClean="0"/>
                <a:t>etc.)</a:t>
              </a:r>
              <a:endParaRPr lang="en-US" sz="1300" dirty="0"/>
            </a:p>
          </p:txBody>
        </p:sp>
      </p:gr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22</a:t>
            </a:fld>
            <a:endParaRPr lang="en-US" dirty="0">
              <a:solidFill>
                <a:prstClr val="black">
                  <a:tint val="75000"/>
                </a:prstClr>
              </a:solidFill>
            </a:endParaRPr>
          </a:p>
        </p:txBody>
      </p:sp>
    </p:spTree>
    <p:extLst>
      <p:ext uri="{BB962C8B-B14F-4D97-AF65-F5344CB8AC3E}">
        <p14:creationId xmlns:p14="http://schemas.microsoft.com/office/powerpoint/2010/main" val="41463919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8738"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3.3 Suggestions for developing plan of action</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23</a:t>
            </a:fld>
            <a:endParaRPr lang="en-US" dirty="0">
              <a:solidFill>
                <a:prstClr val="black">
                  <a:tint val="75000"/>
                </a:prstClr>
              </a:solidFill>
            </a:endParaRPr>
          </a:p>
        </p:txBody>
      </p:sp>
      <p:grpSp>
        <p:nvGrpSpPr>
          <p:cNvPr id="4" name="Group 3"/>
          <p:cNvGrpSpPr/>
          <p:nvPr/>
        </p:nvGrpSpPr>
        <p:grpSpPr>
          <a:xfrm>
            <a:off x="482566" y="4325761"/>
            <a:ext cx="5826955" cy="3630959"/>
            <a:chOff x="501227" y="995057"/>
            <a:chExt cx="5826955" cy="3630959"/>
          </a:xfrm>
        </p:grpSpPr>
        <p:sp>
          <p:nvSpPr>
            <p:cNvPr id="15" name="Rectangle 10"/>
            <p:cNvSpPr txBox="1"/>
            <p:nvPr>
              <p:custDataLst>
                <p:tags r:id="rId7"/>
              </p:custDataLst>
            </p:nvPr>
          </p:nvSpPr>
          <p:spPr>
            <a:xfrm>
              <a:off x="504873" y="1009641"/>
              <a:ext cx="5823309" cy="36163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endParaRPr lang="en-US" sz="1400" dirty="0" smtClean="0">
                <a:solidFill>
                  <a:prstClr val="black"/>
                </a:solidFill>
              </a:endParaRPr>
            </a:p>
            <a:p>
              <a:pPr marL="285750" indent="-285750">
                <a:buClr>
                  <a:srgbClr val="44546A"/>
                </a:buClr>
                <a:buSzPct val="90000"/>
                <a:buFont typeface="Wingdings" panose="05000000000000000000" pitchFamily="2" charset="2"/>
                <a:buChar char="§"/>
              </a:pPr>
              <a:r>
                <a:rPr lang="en-US" sz="1300" dirty="0" smtClean="0">
                  <a:solidFill>
                    <a:prstClr val="black"/>
                  </a:solidFill>
                </a:rPr>
                <a:t>Where will the actions </a:t>
              </a:r>
              <a:r>
                <a:rPr lang="en-US" sz="1300" dirty="0">
                  <a:solidFill>
                    <a:prstClr val="black"/>
                  </a:solidFill>
                </a:rPr>
                <a:t>be </a:t>
              </a:r>
              <a:r>
                <a:rPr lang="en-US" sz="1300" dirty="0" smtClean="0">
                  <a:solidFill>
                    <a:prstClr val="black"/>
                  </a:solidFill>
                </a:rPr>
                <a:t>implemented? </a:t>
              </a:r>
            </a:p>
            <a:p>
              <a:pPr marL="285750" indent="-285750">
                <a:buClr>
                  <a:srgbClr val="44546A"/>
                </a:buClr>
                <a:buSzPct val="90000"/>
                <a:buFont typeface="Wingdings" panose="05000000000000000000" pitchFamily="2" charset="2"/>
                <a:buChar char="§"/>
              </a:pPr>
              <a:r>
                <a:rPr lang="en-US" sz="1300" dirty="0" smtClean="0">
                  <a:solidFill>
                    <a:prstClr val="black"/>
                  </a:solidFill>
                </a:rPr>
                <a:t>How will </a:t>
              </a:r>
              <a:r>
                <a:rPr lang="en-US" sz="1300" dirty="0">
                  <a:solidFill>
                    <a:prstClr val="black"/>
                  </a:solidFill>
                </a:rPr>
                <a:t>selected actions will be </a:t>
              </a:r>
              <a:r>
                <a:rPr lang="en-US" sz="1300" dirty="0" smtClean="0">
                  <a:solidFill>
                    <a:prstClr val="black"/>
                  </a:solidFill>
                </a:rPr>
                <a:t>monitored? </a:t>
              </a:r>
            </a:p>
            <a:p>
              <a:pPr marL="479425" lvl="1" indent="-285750">
                <a:buClr>
                  <a:srgbClr val="44546A"/>
                </a:buClr>
                <a:buSzPct val="90000"/>
                <a:buFont typeface="Wingdings" panose="05000000000000000000" pitchFamily="2" charset="2"/>
                <a:buChar char="§"/>
              </a:pPr>
              <a:r>
                <a:rPr lang="en-US" sz="1300" dirty="0" smtClean="0">
                  <a:solidFill>
                    <a:prstClr val="black"/>
                  </a:solidFill>
                </a:rPr>
                <a:t>What are the baselines and targets?</a:t>
              </a:r>
              <a:endParaRPr lang="en-US" sz="1300" dirty="0">
                <a:solidFill>
                  <a:prstClr val="black"/>
                </a:solidFill>
              </a:endParaRPr>
            </a:p>
            <a:p>
              <a:pPr marL="285750" indent="-285750">
                <a:buClr>
                  <a:srgbClr val="44546A"/>
                </a:buClr>
                <a:buSzPct val="90000"/>
                <a:buFont typeface="Wingdings" panose="05000000000000000000" pitchFamily="2" charset="2"/>
                <a:buChar char="§"/>
              </a:pPr>
              <a:r>
                <a:rPr lang="en-US" sz="1300" dirty="0">
                  <a:solidFill>
                    <a:prstClr val="black"/>
                  </a:solidFill>
                </a:rPr>
                <a:t>New recommendations can be incorporated into the </a:t>
              </a:r>
              <a:r>
                <a:rPr lang="en-US" sz="1300" dirty="0" smtClean="0">
                  <a:solidFill>
                    <a:prstClr val="black"/>
                  </a:solidFill>
                </a:rPr>
                <a:t>work plans </a:t>
              </a:r>
              <a:r>
                <a:rPr lang="en-US" sz="1300" dirty="0">
                  <a:solidFill>
                    <a:prstClr val="black"/>
                  </a:solidFill>
                </a:rPr>
                <a:t>of technical staff, donors, NGOs or other stakeholders </a:t>
              </a:r>
              <a:r>
                <a:rPr lang="en-US" sz="1300" dirty="0" smtClean="0">
                  <a:solidFill>
                    <a:prstClr val="black"/>
                  </a:solidFill>
                </a:rPr>
                <a:t>when</a:t>
              </a:r>
            </a:p>
            <a:p>
              <a:pPr marL="479425" lvl="1" indent="-285750">
                <a:buClr>
                  <a:srgbClr val="44546A"/>
                </a:buClr>
                <a:buSzPct val="90000"/>
                <a:buFont typeface="Wingdings" panose="05000000000000000000" pitchFamily="2" charset="2"/>
                <a:buChar char="§"/>
              </a:pPr>
              <a:r>
                <a:rPr lang="en-US" sz="1300" dirty="0" smtClean="0">
                  <a:solidFill>
                    <a:prstClr val="black"/>
                  </a:solidFill>
                </a:rPr>
                <a:t>National </a:t>
              </a:r>
              <a:r>
                <a:rPr lang="en-US" sz="1300" dirty="0">
                  <a:solidFill>
                    <a:prstClr val="black"/>
                  </a:solidFill>
                </a:rPr>
                <a:t>health sector or related programs specific plans are being developed</a:t>
              </a:r>
            </a:p>
            <a:p>
              <a:pPr marL="479425" lvl="1" indent="-285750">
                <a:buClr>
                  <a:srgbClr val="44546A"/>
                </a:buClr>
                <a:buSzPct val="90000"/>
                <a:buFont typeface="Wingdings" panose="05000000000000000000" pitchFamily="2" charset="2"/>
                <a:buChar char="§"/>
              </a:pPr>
              <a:r>
                <a:rPr lang="en-US" sz="1300" dirty="0">
                  <a:solidFill>
                    <a:prstClr val="black"/>
                  </a:solidFill>
                </a:rPr>
                <a:t>Ministries are allocating annual budgets or staff to particular areas</a:t>
              </a:r>
            </a:p>
            <a:p>
              <a:pPr marL="479425" lvl="1" indent="-285750">
                <a:buClr>
                  <a:srgbClr val="44546A"/>
                </a:buClr>
                <a:buSzPct val="90000"/>
                <a:buFont typeface="Wingdings" panose="05000000000000000000" pitchFamily="2" charset="2"/>
                <a:buChar char="§"/>
              </a:pPr>
              <a:r>
                <a:rPr lang="en-US" sz="1300" dirty="0">
                  <a:solidFill>
                    <a:prstClr val="black"/>
                  </a:solidFill>
                </a:rPr>
                <a:t>Global funding initiatives or Partners are seeking proposals for funding</a:t>
              </a:r>
            </a:p>
            <a:p>
              <a:pPr marL="479425" lvl="1" indent="-285750">
                <a:buClr>
                  <a:srgbClr val="44546A"/>
                </a:buClr>
                <a:buSzPct val="90000"/>
                <a:buFont typeface="Wingdings" panose="05000000000000000000" pitchFamily="2" charset="2"/>
                <a:buChar char="§"/>
              </a:pPr>
              <a:r>
                <a:rPr lang="en-US" sz="1300" dirty="0">
                  <a:solidFill>
                    <a:prstClr val="black"/>
                  </a:solidFill>
                </a:rPr>
                <a:t>Partners are seeking proposals for funding</a:t>
              </a:r>
            </a:p>
            <a:p>
              <a:pPr marL="479425" lvl="1" indent="-285750">
                <a:buClr>
                  <a:srgbClr val="44546A"/>
                </a:buClr>
                <a:buSzPct val="90000"/>
                <a:buFont typeface="Wingdings" panose="05000000000000000000" pitchFamily="2" charset="2"/>
                <a:buChar char="§"/>
              </a:pPr>
              <a:r>
                <a:rPr lang="en-US" sz="1300" dirty="0">
                  <a:solidFill>
                    <a:prstClr val="black"/>
                  </a:solidFill>
                </a:rPr>
                <a:t>Partners have on-going activities in related or similar area</a:t>
              </a:r>
            </a:p>
            <a:p>
              <a:pPr marL="479425" lvl="1" indent="-285750">
                <a:buClr>
                  <a:srgbClr val="44546A"/>
                </a:buClr>
                <a:buSzPct val="90000"/>
                <a:buFont typeface="Wingdings" panose="05000000000000000000" pitchFamily="2" charset="2"/>
                <a:buChar char="§"/>
              </a:pPr>
              <a:r>
                <a:rPr lang="en-US" sz="1300" dirty="0">
                  <a:solidFill>
                    <a:prstClr val="black"/>
                  </a:solidFill>
                </a:rPr>
                <a:t>Local or international NGOs are beginning work in a particular district or group or districts – or have on-going work in a similar technical area</a:t>
              </a:r>
            </a:p>
            <a:p>
              <a:pPr marL="479425" lvl="1" indent="-285750">
                <a:buClr>
                  <a:srgbClr val="44546A"/>
                </a:buClr>
                <a:buSzPct val="90000"/>
                <a:buFont typeface="Wingdings" panose="05000000000000000000" pitchFamily="2" charset="2"/>
                <a:buChar char="§"/>
              </a:pPr>
              <a:r>
                <a:rPr lang="en-US" sz="1300" dirty="0">
                  <a:solidFill>
                    <a:prstClr val="black"/>
                  </a:solidFill>
                </a:rPr>
                <a:t>Decisions are being made about medical manpower training – the type of skills and the numbers of staff required</a:t>
              </a:r>
            </a:p>
            <a:p>
              <a:pPr marL="479425" lvl="1" indent="-285750">
                <a:buClr>
                  <a:srgbClr val="44546A"/>
                </a:buClr>
                <a:buSzPct val="90000"/>
                <a:buFont typeface="Wingdings" panose="05000000000000000000" pitchFamily="2" charset="2"/>
                <a:buChar char="§"/>
              </a:pPr>
              <a:r>
                <a:rPr lang="en-US" sz="1300" dirty="0">
                  <a:solidFill>
                    <a:prstClr val="black"/>
                  </a:solidFill>
                </a:rPr>
                <a:t>Non-health groups or organizations (community-based organizations, religious groups, teachers, etc.) are looking for ways of being involved with local health projects.</a:t>
              </a:r>
            </a:p>
          </p:txBody>
        </p:sp>
        <p:sp>
          <p:nvSpPr>
            <p:cNvPr id="7" name="Title 1"/>
            <p:cNvSpPr txBox="1">
              <a:spLocks/>
            </p:cNvSpPr>
            <p:nvPr>
              <p:custDataLst>
                <p:tags r:id="rId8"/>
              </p:custDataLst>
            </p:nvPr>
          </p:nvSpPr>
          <p:spPr bwMode="auto">
            <a:xfrm>
              <a:off x="501227" y="995057"/>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MONITORING AND PLANNING</a:t>
              </a:r>
              <a:endParaRPr lang="en-US" sz="1400" dirty="0">
                <a:solidFill>
                  <a:prstClr val="white"/>
                </a:solidFill>
                <a:latin typeface="Calibri" panose="020F0502020204030204"/>
              </a:endParaRPr>
            </a:p>
          </p:txBody>
        </p:sp>
      </p:grpSp>
      <p:grpSp>
        <p:nvGrpSpPr>
          <p:cNvPr id="3" name="Group 2"/>
          <p:cNvGrpSpPr/>
          <p:nvPr/>
        </p:nvGrpSpPr>
        <p:grpSpPr>
          <a:xfrm>
            <a:off x="455372" y="2321624"/>
            <a:ext cx="5846959" cy="1815882"/>
            <a:chOff x="6571864" y="1010099"/>
            <a:chExt cx="5846959" cy="1815882"/>
          </a:xfrm>
        </p:grpSpPr>
        <p:sp>
          <p:nvSpPr>
            <p:cNvPr id="10" name="Rectangle 10"/>
            <p:cNvSpPr txBox="1"/>
            <p:nvPr>
              <p:custDataLst>
                <p:tags r:id="rId5"/>
              </p:custDataLst>
            </p:nvPr>
          </p:nvSpPr>
          <p:spPr>
            <a:xfrm>
              <a:off x="6595514" y="1010099"/>
              <a:ext cx="5823309" cy="18158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endParaRPr lang="en-US" sz="1400" dirty="0" smtClean="0">
                <a:solidFill>
                  <a:prstClr val="black"/>
                </a:solidFill>
              </a:endParaRPr>
            </a:p>
            <a:p>
              <a:pPr marL="285750" indent="-285750">
                <a:buClr>
                  <a:srgbClr val="44546A"/>
                </a:buClr>
                <a:buSzPct val="90000"/>
                <a:buFont typeface="Wingdings" panose="05000000000000000000" pitchFamily="2" charset="2"/>
                <a:buChar char="§"/>
              </a:pPr>
              <a:r>
                <a:rPr lang="en-US" sz="1300" dirty="0" smtClean="0">
                  <a:solidFill>
                    <a:prstClr val="black"/>
                  </a:solidFill>
                </a:rPr>
                <a:t>Where will the actions </a:t>
              </a:r>
              <a:r>
                <a:rPr lang="en-US" sz="1300" dirty="0">
                  <a:solidFill>
                    <a:prstClr val="black"/>
                  </a:solidFill>
                </a:rPr>
                <a:t>be </a:t>
              </a:r>
              <a:r>
                <a:rPr lang="en-US" sz="1300" dirty="0" smtClean="0">
                  <a:solidFill>
                    <a:prstClr val="black"/>
                  </a:solidFill>
                </a:rPr>
                <a:t>implemented?</a:t>
              </a:r>
              <a:endParaRPr lang="en-US" sz="1300" dirty="0">
                <a:solidFill>
                  <a:prstClr val="black"/>
                </a:solidFill>
              </a:endParaRPr>
            </a:p>
            <a:p>
              <a:pPr marL="285750" indent="-285750">
                <a:buClr>
                  <a:srgbClr val="44546A"/>
                </a:buClr>
                <a:buSzPct val="90000"/>
                <a:buFont typeface="Wingdings" panose="05000000000000000000" pitchFamily="2" charset="2"/>
                <a:buChar char="§"/>
              </a:pPr>
              <a:r>
                <a:rPr lang="en-US" sz="1300" dirty="0" smtClean="0">
                  <a:solidFill>
                    <a:prstClr val="black"/>
                  </a:solidFill>
                </a:rPr>
                <a:t>Who </a:t>
              </a:r>
              <a:r>
                <a:rPr lang="en-US" sz="1300" dirty="0">
                  <a:solidFill>
                    <a:prstClr val="black"/>
                  </a:solidFill>
                </a:rPr>
                <a:t>is </a:t>
              </a:r>
              <a:r>
                <a:rPr lang="en-US" sz="1300" dirty="0" smtClean="0">
                  <a:solidFill>
                    <a:prstClr val="black"/>
                  </a:solidFill>
                </a:rPr>
                <a:t>responsible and who will be involved in implementation? </a:t>
              </a:r>
            </a:p>
            <a:p>
              <a:pPr marL="479425" lvl="1" indent="-285750">
                <a:buClr>
                  <a:srgbClr val="44546A"/>
                </a:buClr>
                <a:buSzPct val="90000"/>
                <a:buFont typeface="Wingdings" panose="05000000000000000000" pitchFamily="2" charset="2"/>
                <a:buChar char="§"/>
              </a:pPr>
              <a:r>
                <a:rPr lang="en-US" sz="1300" dirty="0" smtClean="0">
                  <a:solidFill>
                    <a:prstClr val="black"/>
                  </a:solidFill>
                </a:rPr>
                <a:t>Programme </a:t>
              </a:r>
              <a:r>
                <a:rPr lang="en-US" sz="1300" dirty="0">
                  <a:solidFill>
                    <a:prstClr val="black"/>
                  </a:solidFill>
                </a:rPr>
                <a:t>managers from different divisions need to agree to take action in their own areas.</a:t>
              </a:r>
            </a:p>
            <a:p>
              <a:pPr marL="285750" indent="-285750">
                <a:buClr>
                  <a:srgbClr val="44546A"/>
                </a:buClr>
                <a:buSzPct val="90000"/>
                <a:buFont typeface="Wingdings" panose="05000000000000000000" pitchFamily="2" charset="2"/>
                <a:buChar char="§"/>
              </a:pPr>
              <a:r>
                <a:rPr lang="en-US" sz="1300" dirty="0" smtClean="0">
                  <a:solidFill>
                    <a:prstClr val="black"/>
                  </a:solidFill>
                </a:rPr>
                <a:t>Timeframe for implementation. </a:t>
              </a:r>
              <a:r>
                <a:rPr lang="en-US" sz="1300" dirty="0">
                  <a:solidFill>
                    <a:prstClr val="black"/>
                  </a:solidFill>
                </a:rPr>
                <a:t>Timing of actions on the recommendations will be influenced by availability of staff and financial resources, and other factors.</a:t>
              </a:r>
            </a:p>
            <a:p>
              <a:pPr marL="285750" indent="-285750">
                <a:buClr>
                  <a:srgbClr val="44546A"/>
                </a:buClr>
                <a:buSzPct val="90000"/>
                <a:buFont typeface="Wingdings" panose="05000000000000000000" pitchFamily="2" charset="2"/>
                <a:buChar char="§"/>
              </a:pPr>
              <a:r>
                <a:rPr lang="en-US" sz="1300" dirty="0" smtClean="0">
                  <a:solidFill>
                    <a:prstClr val="black"/>
                  </a:solidFill>
                </a:rPr>
                <a:t>How </a:t>
              </a:r>
              <a:r>
                <a:rPr lang="en-US" sz="1300" dirty="0">
                  <a:solidFill>
                    <a:prstClr val="black"/>
                  </a:solidFill>
                </a:rPr>
                <a:t>to finance </a:t>
              </a:r>
              <a:r>
                <a:rPr lang="en-US" sz="1300" dirty="0" smtClean="0">
                  <a:solidFill>
                    <a:prstClr val="black"/>
                  </a:solidFill>
                </a:rPr>
                <a:t>the implementation? </a:t>
              </a:r>
            </a:p>
            <a:p>
              <a:pPr marL="479425" lvl="1" indent="-285750">
                <a:buClr>
                  <a:srgbClr val="44546A"/>
                </a:buClr>
                <a:buSzPct val="90000"/>
                <a:buFont typeface="Wingdings" panose="05000000000000000000" pitchFamily="2" charset="2"/>
                <a:buChar char="§"/>
              </a:pPr>
              <a:r>
                <a:rPr lang="en-US" sz="1300" dirty="0" smtClean="0">
                  <a:solidFill>
                    <a:prstClr val="black"/>
                  </a:solidFill>
                </a:rPr>
                <a:t>Available </a:t>
              </a:r>
              <a:r>
                <a:rPr lang="en-US" sz="1300" dirty="0">
                  <a:solidFill>
                    <a:prstClr val="black"/>
                  </a:solidFill>
                </a:rPr>
                <a:t>resources and how additional resources will be mobilized</a:t>
              </a:r>
              <a:r>
                <a:rPr lang="en-US" sz="1300" dirty="0" smtClean="0">
                  <a:solidFill>
                    <a:prstClr val="black"/>
                  </a:solidFill>
                </a:rPr>
                <a:t>.</a:t>
              </a:r>
            </a:p>
          </p:txBody>
        </p:sp>
        <p:sp>
          <p:nvSpPr>
            <p:cNvPr id="11" name="Title 1"/>
            <p:cNvSpPr txBox="1">
              <a:spLocks/>
            </p:cNvSpPr>
            <p:nvPr>
              <p:custDataLst>
                <p:tags r:id="rId6"/>
              </p:custDataLst>
            </p:nvPr>
          </p:nvSpPr>
          <p:spPr bwMode="auto">
            <a:xfrm>
              <a:off x="6571864" y="1010099"/>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LOGISTICAL INFORMATION</a:t>
              </a:r>
              <a:endParaRPr lang="en-US" sz="1400" dirty="0">
                <a:solidFill>
                  <a:prstClr val="white"/>
                </a:solidFill>
                <a:latin typeface="Calibri" panose="020F0502020204030204"/>
              </a:endParaRPr>
            </a:p>
          </p:txBody>
        </p:sp>
      </p:grpSp>
      <p:sp>
        <p:nvSpPr>
          <p:cNvPr id="13" name="Rectangle 10"/>
          <p:cNvSpPr txBox="1"/>
          <p:nvPr>
            <p:custDataLst>
              <p:tags r:id="rId4"/>
            </p:custDataLst>
          </p:nvPr>
        </p:nvSpPr>
        <p:spPr>
          <a:xfrm>
            <a:off x="368388" y="841640"/>
            <a:ext cx="5823309" cy="129266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r>
              <a:rPr lang="en-US" sz="1400" dirty="0" smtClean="0">
                <a:solidFill>
                  <a:prstClr val="black"/>
                </a:solidFill>
              </a:rPr>
              <a:t>The Ministry of Health will meet to develop a plan of action, based on the recommendations from the Workshop. The plan should include actions to be taken, which are concrete, specific, realistic, time bound and achievable, grouped and sequenced in a logical and feasible plan. </a:t>
            </a:r>
          </a:p>
          <a:p>
            <a:pPr>
              <a:buClr>
                <a:srgbClr val="44546A"/>
              </a:buClr>
            </a:pPr>
            <a:endParaRPr lang="en-US" sz="1400" b="1" dirty="0" smtClean="0">
              <a:solidFill>
                <a:prstClr val="black"/>
              </a:solidFill>
            </a:endParaRPr>
          </a:p>
          <a:p>
            <a:pPr>
              <a:buClr>
                <a:srgbClr val="44546A"/>
              </a:buClr>
            </a:pPr>
            <a:r>
              <a:rPr lang="en-US" sz="1400" b="1" dirty="0" smtClean="0">
                <a:solidFill>
                  <a:prstClr val="black"/>
                </a:solidFill>
              </a:rPr>
              <a:t>For each action specify:</a:t>
            </a:r>
          </a:p>
        </p:txBody>
      </p:sp>
    </p:spTree>
    <p:extLst>
      <p:ext uri="{BB962C8B-B14F-4D97-AF65-F5344CB8AC3E}">
        <p14:creationId xmlns:p14="http://schemas.microsoft.com/office/powerpoint/2010/main" val="41566287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19535"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244725" lvl="2">
              <a:buClr>
                <a:srgbClr val="002960"/>
              </a:buCl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A.1</a:t>
            </a:r>
            <a:r>
              <a:rPr lang="en-US" sz="1800" kern="0" dirty="0" smtClean="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18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Data R</a:t>
            </a: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esources</a:t>
            </a: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24</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75377806"/>
              </p:ext>
            </p:extLst>
          </p:nvPr>
        </p:nvGraphicFramePr>
        <p:xfrm>
          <a:off x="393467" y="1393115"/>
          <a:ext cx="5990774" cy="7325437"/>
        </p:xfrm>
        <a:graphic>
          <a:graphicData uri="http://schemas.openxmlformats.org/drawingml/2006/table">
            <a:tbl>
              <a:tblPr firstRow="1" bandRow="1">
                <a:tableStyleId>{5C22544A-7EE6-4342-B048-85BDC9FD1C3A}</a:tableStyleId>
              </a:tblPr>
              <a:tblGrid>
                <a:gridCol w="2735346"/>
                <a:gridCol w="116840"/>
                <a:gridCol w="143201"/>
                <a:gridCol w="2995387"/>
              </a:tblGrid>
              <a:tr h="365255">
                <a:tc gridSpan="2">
                  <a:txBody>
                    <a:bodyPr/>
                    <a:lstStyle/>
                    <a:p>
                      <a:r>
                        <a:rPr lang="en-US" dirty="0" smtClean="0"/>
                        <a:t>Data source</a:t>
                      </a:r>
                      <a:endParaRPr lang="en-US" dirty="0"/>
                    </a:p>
                  </a:txBody>
                  <a:tcPr/>
                </a:tc>
                <a:tc hMerge="1">
                  <a:txBody>
                    <a:bodyPr/>
                    <a:lstStyle/>
                    <a:p>
                      <a:endParaRPr lang="en-US"/>
                    </a:p>
                  </a:txBody>
                  <a:tcPr/>
                </a:tc>
                <a:tc gridSpan="2">
                  <a:txBody>
                    <a:bodyPr/>
                    <a:lstStyle/>
                    <a:p>
                      <a:r>
                        <a:rPr lang="en-US" dirty="0" smtClean="0"/>
                        <a:t>Access</a:t>
                      </a:r>
                      <a:endParaRPr lang="en-US" dirty="0"/>
                    </a:p>
                  </a:txBody>
                  <a:tcPr/>
                </a:tc>
                <a:tc hMerge="1">
                  <a:txBody>
                    <a:bodyPr/>
                    <a:lstStyle/>
                    <a:p>
                      <a:endParaRPr lang="en-US"/>
                    </a:p>
                  </a:txBody>
                  <a:tcPr/>
                </a:tc>
              </a:tr>
              <a:tr h="365255">
                <a:tc gridSpan="4">
                  <a:txBody>
                    <a:bodyPr/>
                    <a:lstStyle/>
                    <a:p>
                      <a:pPr algn="ctr"/>
                      <a:r>
                        <a:rPr lang="en-US" b="1" baseline="0" dirty="0" smtClean="0"/>
                        <a:t>Routine monitoring data</a:t>
                      </a: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05912">
                <a:tc gridSpan="3">
                  <a:txBody>
                    <a:bodyPr/>
                    <a:lstStyle/>
                    <a:p>
                      <a:pPr algn="l"/>
                      <a:r>
                        <a:rPr lang="en-US" b="0" baseline="0" dirty="0" smtClean="0"/>
                        <a:t>Health Management Information System (HMIS)</a:t>
                      </a:r>
                    </a:p>
                    <a:p>
                      <a:pPr algn="l"/>
                      <a:r>
                        <a:rPr lang="en-US" b="0" baseline="0" dirty="0" smtClean="0"/>
                        <a:t>Logistics Management Information System (LMIS)</a:t>
                      </a:r>
                    </a:p>
                    <a:p>
                      <a:pPr algn="l"/>
                      <a:r>
                        <a:rPr lang="en-US" b="0" baseline="0" dirty="0" smtClean="0"/>
                        <a:t>Human Resources Information System (HRIS)</a:t>
                      </a:r>
                    </a:p>
                  </a:txBody>
                  <a:tcPr/>
                </a:tc>
                <a:tc hMerge="1">
                  <a:txBody>
                    <a:bodyPr/>
                    <a:lstStyle/>
                    <a:p>
                      <a:endParaRPr lang="en-US"/>
                    </a:p>
                  </a:txBody>
                  <a:tcPr/>
                </a:tc>
                <a:tc hMerge="1">
                  <a:txBody>
                    <a:bodyPr/>
                    <a:lstStyle/>
                    <a:p>
                      <a:endParaRPr lang="en-US"/>
                    </a:p>
                  </a:txBody>
                  <a:tcPr/>
                </a:tc>
                <a:tc>
                  <a:txBody>
                    <a:bodyPr/>
                    <a:lstStyle/>
                    <a:p>
                      <a:pPr algn="l"/>
                      <a:r>
                        <a:rPr lang="en-US" b="0" baseline="0" dirty="0" smtClean="0"/>
                        <a:t>Country-specific system(s)</a:t>
                      </a:r>
                    </a:p>
                    <a:p>
                      <a:pPr algn="l"/>
                      <a:endParaRPr lang="en-US" b="0" baseline="0" dirty="0" smtClean="0"/>
                    </a:p>
                    <a:p>
                      <a:pPr algn="l"/>
                      <a:r>
                        <a:rPr lang="en-US" b="0" baseline="0" dirty="0" smtClean="0"/>
                        <a:t>Country-specific system(s)</a:t>
                      </a:r>
                    </a:p>
                    <a:p>
                      <a:pPr algn="l"/>
                      <a:endParaRPr lang="en-US" b="0" baseline="0" dirty="0" smtClean="0"/>
                    </a:p>
                    <a:p>
                      <a:pPr marL="0" marR="0" lvl="0" indent="0" algn="l" defTabSz="685800" rtl="0" eaLnBrk="1" fontAlgn="auto" latinLnBrk="0" hangingPunct="1">
                        <a:lnSpc>
                          <a:spcPct val="100000"/>
                        </a:lnSpc>
                        <a:spcBef>
                          <a:spcPts val="0"/>
                        </a:spcBef>
                        <a:spcAft>
                          <a:spcPts val="0"/>
                        </a:spcAft>
                        <a:buClrTx/>
                        <a:buSzTx/>
                        <a:buFontTx/>
                        <a:buNone/>
                        <a:tabLst/>
                        <a:defRPr/>
                      </a:pPr>
                      <a:r>
                        <a:rPr lang="en-US" b="0" baseline="0" dirty="0" smtClean="0"/>
                        <a:t>Country-specific system(s)</a:t>
                      </a:r>
                    </a:p>
                    <a:p>
                      <a:pPr algn="l"/>
                      <a:endParaRPr lang="en-US" b="0" baseline="0" dirty="0" smtClean="0"/>
                    </a:p>
                  </a:txBody>
                  <a:tcPr/>
                </a:tc>
              </a:tr>
              <a:tr h="365255">
                <a:tc gridSpan="4">
                  <a:txBody>
                    <a:bodyPr/>
                    <a:lstStyle/>
                    <a:p>
                      <a:pPr algn="ctr"/>
                      <a:r>
                        <a:rPr lang="en-US" b="1" baseline="0" dirty="0" smtClean="0"/>
                        <a:t>Population surveys</a:t>
                      </a: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5346">
                <a:tc gridSpan="2">
                  <a:txBody>
                    <a:bodyPr/>
                    <a:lstStyle/>
                    <a:p>
                      <a:r>
                        <a:rPr lang="en-US" baseline="0" dirty="0" smtClean="0"/>
                        <a:t>Demographic and Health Survey</a:t>
                      </a:r>
                    </a:p>
                    <a:p>
                      <a:r>
                        <a:rPr lang="en-US" baseline="0" dirty="0" smtClean="0"/>
                        <a:t>Multiple Indicator Cluster Survey</a:t>
                      </a:r>
                    </a:p>
                  </a:txBody>
                  <a:tcPr/>
                </a:tc>
                <a:tc hMerge="1">
                  <a:txBody>
                    <a:bodyPr/>
                    <a:lstStyle/>
                    <a:p>
                      <a:endParaRPr lang="en-US"/>
                    </a:p>
                  </a:txBody>
                  <a:tcPr/>
                </a:tc>
                <a:tc gridSpan="2">
                  <a:txBody>
                    <a:bodyPr/>
                    <a:lstStyle/>
                    <a:p>
                      <a:r>
                        <a:rPr lang="en-US" dirty="0" smtClean="0">
                          <a:hlinkClick r:id="rId7"/>
                        </a:rPr>
                        <a:t>http://dhsprogram.com/Data/</a:t>
                      </a:r>
                      <a:endParaRPr lang="en-US" dirty="0" smtClean="0"/>
                    </a:p>
                    <a:p>
                      <a:r>
                        <a:rPr lang="en-US" dirty="0" smtClean="0">
                          <a:hlinkClick r:id="rId8"/>
                        </a:rPr>
                        <a:t>http://mics.unicef.org/surveys</a:t>
                      </a:r>
                      <a:r>
                        <a:rPr lang="en-US" baseline="0" dirty="0" smtClean="0"/>
                        <a:t> </a:t>
                      </a:r>
                      <a:endParaRPr lang="en-US" dirty="0" smtClean="0"/>
                    </a:p>
                  </a:txBody>
                  <a:tcPr/>
                </a:tc>
                <a:tc hMerge="1">
                  <a:txBody>
                    <a:bodyPr/>
                    <a:lstStyle/>
                    <a:p>
                      <a:endParaRPr lang="en-US"/>
                    </a:p>
                  </a:txBody>
                  <a:tcPr/>
                </a:tc>
              </a:tr>
              <a:tr h="365255">
                <a:tc gridSpan="4">
                  <a:txBody>
                    <a:bodyPr/>
                    <a:lstStyle/>
                    <a:p>
                      <a:pPr algn="ctr"/>
                      <a:r>
                        <a:rPr lang="en-US" b="1" dirty="0" smtClean="0"/>
                        <a:t>Health Facility Assessments</a:t>
                      </a:r>
                      <a:endParaRPr lang="en-US" b="1"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305912">
                <a:tc>
                  <a:txBody>
                    <a:bodyPr/>
                    <a:lstStyle/>
                    <a:p>
                      <a:r>
                        <a:rPr lang="en-US" dirty="0" smtClean="0"/>
                        <a:t>Service Availability and Readiness</a:t>
                      </a:r>
                      <a:r>
                        <a:rPr lang="en-US" baseline="0" dirty="0" smtClean="0"/>
                        <a:t> Assessment </a:t>
                      </a:r>
                    </a:p>
                    <a:p>
                      <a:r>
                        <a:rPr lang="en-US" baseline="0" dirty="0" smtClean="0"/>
                        <a:t>Service Provision Assessment</a:t>
                      </a:r>
                    </a:p>
                    <a:p>
                      <a:endParaRPr lang="en-US" baseline="0" dirty="0" smtClean="0"/>
                    </a:p>
                    <a:p>
                      <a:r>
                        <a:rPr lang="en-US" baseline="0" dirty="0" smtClean="0"/>
                        <a:t>Service Delivery Indicators</a:t>
                      </a:r>
                    </a:p>
                    <a:p>
                      <a:r>
                        <a:rPr lang="en-US" baseline="0" dirty="0" smtClean="0"/>
                        <a:t>Service Provision Assessment </a:t>
                      </a:r>
                      <a:endParaRPr lang="en-US" dirty="0" smtClean="0"/>
                    </a:p>
                  </a:txBody>
                  <a:tcPr/>
                </a:tc>
                <a:tc gridSpan="3">
                  <a:txBody>
                    <a:bodyPr/>
                    <a:lstStyle/>
                    <a:p>
                      <a:r>
                        <a:rPr lang="en-US" dirty="0" smtClean="0">
                          <a:hlinkClick r:id="rId9"/>
                        </a:rPr>
                        <a:t>http://www.who.int/healthinfo/systems/sara_reports/en/</a:t>
                      </a:r>
                      <a:endParaRPr lang="en-US" dirty="0" smtClean="0"/>
                    </a:p>
                    <a:p>
                      <a:r>
                        <a:rPr lang="en-US" dirty="0" smtClean="0">
                          <a:hlinkClick r:id="rId10"/>
                        </a:rPr>
                        <a:t>http://dhsprogram.com/What-We-Do/Survey-Types/SPA.cfm</a:t>
                      </a:r>
                      <a:r>
                        <a:rPr lang="en-US" baseline="0" dirty="0" smtClean="0"/>
                        <a:t> </a:t>
                      </a:r>
                    </a:p>
                    <a:p>
                      <a:r>
                        <a:rPr lang="en-US" dirty="0" smtClean="0">
                          <a:hlinkClick r:id="rId11"/>
                        </a:rPr>
                        <a:t>http://datatopics.worldbank.org/sdi/</a:t>
                      </a:r>
                      <a:r>
                        <a:rPr lang="en-US" dirty="0" smtClean="0"/>
                        <a:t> </a:t>
                      </a:r>
                    </a:p>
                    <a:p>
                      <a:r>
                        <a:rPr lang="en-US" dirty="0" smtClean="0">
                          <a:solidFill>
                            <a:schemeClr val="tx1"/>
                          </a:solidFill>
                        </a:rPr>
                        <a:t>UNFPA</a:t>
                      </a:r>
                    </a:p>
                  </a:txBody>
                  <a:tcPr/>
                </a:tc>
                <a:tc hMerge="1">
                  <a:txBody>
                    <a:bodyPr/>
                    <a:lstStyle/>
                    <a:p>
                      <a:endParaRPr lang="en-US"/>
                    </a:p>
                  </a:txBody>
                  <a:tcPr/>
                </a:tc>
                <a:tc hMerge="1">
                  <a:txBody>
                    <a:bodyPr/>
                    <a:lstStyle/>
                    <a:p>
                      <a:endParaRPr lang="en-US"/>
                    </a:p>
                  </a:txBody>
                  <a:tcPr/>
                </a:tc>
              </a:tr>
              <a:tr h="365255">
                <a:tc gridSpan="4">
                  <a:txBody>
                    <a:bodyPr/>
                    <a:lstStyle/>
                    <a:p>
                      <a:pPr algn="ctr"/>
                      <a:r>
                        <a:rPr lang="en-US" b="1" dirty="0" smtClean="0"/>
                        <a:t>Analysis resources</a:t>
                      </a:r>
                      <a:endParaRPr lang="en-US" b="1"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508554">
                <a:tc gridSpan="2">
                  <a:txBody>
                    <a:bodyPr/>
                    <a:lstStyle/>
                    <a:p>
                      <a:r>
                        <a:rPr lang="en-US" dirty="0" smtClean="0"/>
                        <a:t>Equity analysis -</a:t>
                      </a:r>
                      <a:r>
                        <a:rPr lang="en-US" baseline="0" dirty="0" smtClean="0"/>
                        <a:t> EQUIST</a:t>
                      </a:r>
                      <a:endParaRPr lang="en-US" dirty="0" smtClean="0"/>
                    </a:p>
                    <a:p>
                      <a:r>
                        <a:rPr lang="en-US" dirty="0" smtClean="0"/>
                        <a:t>Equity analysis – Health</a:t>
                      </a:r>
                      <a:r>
                        <a:rPr lang="en-US" baseline="0" dirty="0" smtClean="0"/>
                        <a:t> Inequality Monitoring</a:t>
                      </a:r>
                    </a:p>
                    <a:p>
                      <a:endParaRPr lang="en-US" dirty="0" smtClean="0"/>
                    </a:p>
                    <a:p>
                      <a:r>
                        <a:rPr lang="en-US" baseline="0" dirty="0" smtClean="0"/>
                        <a:t>Modeling and projections  - Spectrum </a:t>
                      </a:r>
                      <a:r>
                        <a:rPr lang="en-US" i="1" baseline="0" dirty="0" smtClean="0"/>
                        <a:t>(including LiST, FamPlan, DemProj, etc.)</a:t>
                      </a:r>
                    </a:p>
                  </a:txBody>
                  <a:tcPr/>
                </a:tc>
                <a:tc hMerge="1">
                  <a:txBody>
                    <a:bodyPr/>
                    <a:lstStyle/>
                    <a:p>
                      <a:endParaRPr lang="en-US"/>
                    </a:p>
                  </a:txBody>
                  <a:tcPr/>
                </a:tc>
                <a:tc gridSpan="2">
                  <a:txBody>
                    <a:bodyPr/>
                    <a:lstStyle/>
                    <a:p>
                      <a:r>
                        <a:rPr lang="en-US" dirty="0" smtClean="0">
                          <a:hlinkClick r:id="rId12"/>
                        </a:rPr>
                        <a:t>http://www.equist.info/</a:t>
                      </a:r>
                      <a:endParaRPr lang="en-US" dirty="0" smtClean="0"/>
                    </a:p>
                    <a:p>
                      <a:r>
                        <a:rPr lang="en-US" dirty="0" smtClean="0">
                          <a:hlinkClick r:id="rId13"/>
                        </a:rPr>
                        <a:t>http://www.who.int/gho/health_equity/assessment_toolkit/en/</a:t>
                      </a:r>
                      <a:endParaRPr lang="en-US" dirty="0" smtClean="0"/>
                    </a:p>
                    <a:p>
                      <a:endParaRPr lang="en-US" dirty="0" smtClean="0"/>
                    </a:p>
                    <a:p>
                      <a:r>
                        <a:rPr lang="en-US" dirty="0" smtClean="0">
                          <a:hlinkClick r:id="rId14"/>
                        </a:rPr>
                        <a:t>http://www.avenirhealth.org/software-spectrum.php</a:t>
                      </a:r>
                      <a:r>
                        <a:rPr lang="en-US" dirty="0" smtClean="0"/>
                        <a:t> </a:t>
                      </a:r>
                    </a:p>
                  </a:txBody>
                  <a:tcPr/>
                </a:tc>
                <a:tc hMerge="1">
                  <a:txBody>
                    <a:bodyPr/>
                    <a:lstStyle/>
                    <a:p>
                      <a:endParaRPr lang="en-US"/>
                    </a:p>
                  </a:txBody>
                  <a:tcPr/>
                </a:tc>
              </a:tr>
              <a:tr h="365255">
                <a:tc gridSpan="4">
                  <a:txBody>
                    <a:bodyPr/>
                    <a:lstStyle/>
                    <a:p>
                      <a:pPr algn="ctr"/>
                      <a:r>
                        <a:rPr lang="en-US" b="1" dirty="0" smtClean="0"/>
                        <a:t>Compiled</a:t>
                      </a:r>
                      <a:r>
                        <a:rPr lang="en-US" b="1" baseline="0" dirty="0" smtClean="0"/>
                        <a:t> country reports</a:t>
                      </a:r>
                      <a:endParaRPr lang="en-US" b="1"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r>
              <a:tr h="447607">
                <a:tc gridSpan="2">
                  <a:txBody>
                    <a:bodyPr/>
                    <a:lstStyle/>
                    <a:p>
                      <a:r>
                        <a:rPr lang="en-US" dirty="0" smtClean="0"/>
                        <a:t>Countdown to 2030</a:t>
                      </a:r>
                    </a:p>
                  </a:txBody>
                  <a:tcPr/>
                </a:tc>
                <a:tc hMerge="1">
                  <a:txBody>
                    <a:bodyPr/>
                    <a:lstStyle/>
                    <a:p>
                      <a:endParaRPr lang="en-US"/>
                    </a:p>
                  </a:txBody>
                  <a:tcPr/>
                </a:tc>
                <a:tc gridSpan="2">
                  <a:txBody>
                    <a:bodyPr/>
                    <a:lstStyle/>
                    <a:p>
                      <a:r>
                        <a:rPr lang="en-US" dirty="0" smtClean="0">
                          <a:hlinkClick r:id="rId15"/>
                        </a:rPr>
                        <a:t>http://countdown2030.org/</a:t>
                      </a:r>
                      <a:r>
                        <a:rPr lang="en-US" dirty="0" smtClean="0"/>
                        <a:t> </a:t>
                      </a:r>
                      <a:endParaRPr lang="en-US" dirty="0"/>
                    </a:p>
                  </a:txBody>
                  <a:tcPr/>
                </a:tc>
                <a:tc hMerge="1">
                  <a:txBody>
                    <a:bodyPr/>
                    <a:lstStyle/>
                    <a:p>
                      <a:endParaRPr lang="en-US"/>
                    </a:p>
                  </a:txBody>
                  <a:tcPr/>
                </a:tc>
              </a:tr>
            </a:tbl>
          </a:graphicData>
        </a:graphic>
      </p:graphicFrame>
      <p:sp>
        <p:nvSpPr>
          <p:cNvPr id="6" name="Rectangle 7"/>
          <p:cNvSpPr txBox="1"/>
          <p:nvPr/>
        </p:nvSpPr>
        <p:spPr>
          <a:xfrm>
            <a:off x="533110" y="884951"/>
            <a:ext cx="5429780" cy="400110"/>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1300" dirty="0" smtClean="0"/>
              <a:t>The suggested list of resources below is non-exhaustive and should be adapted to fit the country’s data needs for the RMNCAH Programme Review.</a:t>
            </a:r>
          </a:p>
        </p:txBody>
      </p:sp>
    </p:spTree>
    <p:extLst>
      <p:ext uri="{BB962C8B-B14F-4D97-AF65-F5344CB8AC3E}">
        <p14:creationId xmlns:p14="http://schemas.microsoft.com/office/powerpoint/2010/main" val="194656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17498"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21" name="Rectangle 10"/>
          <p:cNvSpPr txBox="1"/>
          <p:nvPr>
            <p:custDataLst>
              <p:tags r:id="rId3"/>
            </p:custDataLst>
          </p:nvPr>
        </p:nvSpPr>
        <p:spPr>
          <a:xfrm>
            <a:off x="594206" y="1365562"/>
            <a:ext cx="5237039" cy="430887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Font typeface="Arial" charset="0"/>
              <a:buNone/>
            </a:pPr>
            <a:r>
              <a:rPr lang="en-US" sz="14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The purpose of this guide is to assist countries in planning, organizing and facilitating an integrated review of Reproductive, Maternal, Newborn, Child, and Adolescent Health (RMNCAH) programmes. </a:t>
            </a:r>
            <a:r>
              <a:rPr lang="en-US" sz="1400" dirty="0" smtClean="0">
                <a:solidFill>
                  <a:srgbClr val="000000"/>
                </a:solidFill>
                <a:latin typeface="Calibri" panose="020F0502020204030204" pitchFamily="34" charset="0"/>
                <a:cs typeface="Calibri" panose="020F0502020204030204" pitchFamily="34" charset="0"/>
              </a:rPr>
              <a:t>This guide provides a recommended approach for conducting RMNCAH programme reviews but is not intended to be prescriptive in that the processes should be adapted to suit the needs of the country or programmes where it is being used. </a:t>
            </a:r>
          </a:p>
          <a:p>
            <a:pPr marL="1465" lvl="1" indent="0" fontAlgn="base">
              <a:spcBef>
                <a:spcPct val="0"/>
              </a:spcBef>
              <a:spcAft>
                <a:spcPct val="0"/>
              </a:spcAft>
              <a:buClr>
                <a:srgbClr val="002960"/>
              </a:buClr>
              <a:buFont typeface="Arial" charset="0"/>
              <a:buNone/>
            </a:pPr>
            <a:endParaRPr lang="en-US" sz="1400" dirty="0">
              <a:solidFill>
                <a:srgbClr val="000000"/>
              </a:solidFill>
              <a:latin typeface="Calibri" panose="020F050202020403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400" dirty="0" smtClean="0">
                <a:solidFill>
                  <a:srgbClr val="000000"/>
                </a:solidFill>
                <a:latin typeface="Calibri" panose="020F0502020204030204" pitchFamily="34" charset="0"/>
                <a:cs typeface="Calibri" panose="020F0502020204030204" pitchFamily="34" charset="0"/>
              </a:rPr>
              <a:t>The guide outlines the main steps for coordinating a programme review for RMNCAH, including: </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solidFill>
                  <a:srgbClr val="000000"/>
                </a:solidFill>
                <a:latin typeface="Calibri" panose="020F0502020204030204" pitchFamily="34" charset="0"/>
                <a:cs typeface="Calibri" panose="020F0502020204030204" pitchFamily="34" charset="0"/>
              </a:rPr>
              <a:t>Preparation for the programme review process</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solidFill>
                  <a:srgbClr val="000000"/>
                </a:solidFill>
                <a:latin typeface="Calibri" panose="020F0502020204030204" pitchFamily="34" charset="0"/>
                <a:cs typeface="Calibri" panose="020F0502020204030204" pitchFamily="34" charset="0"/>
              </a:rPr>
              <a:t>Data collection</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solidFill>
                  <a:srgbClr val="000000"/>
                </a:solidFill>
                <a:latin typeface="Calibri" panose="020F0502020204030204" pitchFamily="34" charset="0"/>
                <a:cs typeface="Calibri" panose="020F0502020204030204" pitchFamily="34" charset="0"/>
              </a:rPr>
              <a:t>Planning and facilitating the programme review workshop</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solidFill>
                  <a:srgbClr val="000000"/>
                </a:solidFill>
                <a:latin typeface="Calibri" panose="020F0502020204030204" pitchFamily="34" charset="0"/>
                <a:cs typeface="Calibri" panose="020F0502020204030204" pitchFamily="34" charset="0"/>
              </a:rPr>
              <a:t>Reporting findings of the programme review</a:t>
            </a:r>
          </a:p>
          <a:p>
            <a:pPr marL="1465" lvl="1" indent="0" fontAlgn="base">
              <a:spcBef>
                <a:spcPct val="0"/>
              </a:spcBef>
              <a:spcAft>
                <a:spcPct val="0"/>
              </a:spcAft>
              <a:buClr>
                <a:srgbClr val="002960"/>
              </a:buClr>
              <a:buFont typeface="Arial" charset="0"/>
              <a:buNone/>
            </a:pPr>
            <a:endParaRPr lang="en-US" sz="1400"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Font typeface="Arial" charset="0"/>
              <a:buNone/>
            </a:pPr>
            <a:r>
              <a:rPr lang="en-US" sz="14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The target audience for this guide are those who are organizing and facilitating a Programme Review for RMNCAH. </a:t>
            </a:r>
          </a:p>
          <a:p>
            <a:pPr marL="1465" lvl="1" indent="0" fontAlgn="base">
              <a:spcBef>
                <a:spcPct val="0"/>
              </a:spcBef>
              <a:spcAft>
                <a:spcPct val="0"/>
              </a:spcAft>
              <a:buClr>
                <a:srgbClr val="002960"/>
              </a:buClr>
              <a:buFont typeface="Arial" charset="0"/>
              <a:buNone/>
            </a:pPr>
            <a:endParaRPr lang="en-US" sz="1400"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400" dirty="0" smtClean="0">
                <a:latin typeface="Calibri" panose="020F0502020204030204" pitchFamily="34" charset="0"/>
                <a:ea typeface="Tahoma" panose="020B0604030504040204" pitchFamily="34" charset="0"/>
                <a:cs typeface="Calibri" panose="020F0502020204030204" pitchFamily="34" charset="0"/>
              </a:rPr>
              <a:t>This Facilitators’ Guide complements a Guidance Document and Data Tool. </a:t>
            </a:r>
            <a:endParaRPr lang="en-US" sz="1400" dirty="0">
              <a:latin typeface="Calibri" panose="020F0502020204030204" pitchFamily="34" charset="0"/>
              <a:ea typeface="Tahoma" panose="020B0604030504040204" pitchFamily="34" charset="0"/>
              <a:cs typeface="Calibri" panose="020F0502020204030204" pitchFamily="34" charset="0"/>
            </a:endParaRPr>
          </a:p>
        </p:txBody>
      </p:sp>
      <p:sp>
        <p:nvSpPr>
          <p:cNvPr id="5" name="Title 1"/>
          <p:cNvSpPr txBox="1">
            <a:spLocks/>
          </p:cNvSpPr>
          <p:nvPr>
            <p:custDataLst>
              <p:tags r:id="rId4"/>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Introduction</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72392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8303"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298281" y="314309"/>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Outline of RMNCAH Programme Review process</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4</a:t>
            </a:fld>
            <a:endParaRPr lang="en-US" dirty="0">
              <a:solidFill>
                <a:prstClr val="black">
                  <a:tint val="75000"/>
                </a:prstClr>
              </a:solidFill>
            </a:endParaRPr>
          </a:p>
        </p:txBody>
      </p:sp>
      <p:sp>
        <p:nvSpPr>
          <p:cNvPr id="7" name="Text Box 10"/>
          <p:cNvSpPr txBox="1">
            <a:spLocks noChangeArrowheads="1"/>
          </p:cNvSpPr>
          <p:nvPr/>
        </p:nvSpPr>
        <p:spPr bwMode="auto">
          <a:xfrm>
            <a:off x="298281" y="684315"/>
            <a:ext cx="6230868" cy="7526437"/>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342900" indent="-342900" algn="ctr">
              <a:lnSpc>
                <a:spcPct val="115000"/>
              </a:lnSpc>
              <a:spcBef>
                <a:spcPts val="1200"/>
              </a:spcBef>
              <a:tabLst>
                <a:tab pos="342900" algn="l"/>
                <a:tab pos="571500" algn="l"/>
                <a:tab pos="800100" algn="l"/>
              </a:tabLst>
            </a:pPr>
            <a:r>
              <a:rPr lang="en-US" sz="1050" b="1" dirty="0" smtClean="0">
                <a:solidFill>
                  <a:srgbClr val="365F91"/>
                </a:solidFill>
                <a:ea typeface="Times New Roman" panose="02020603050405020304" pitchFamily="18" charset="0"/>
                <a:cs typeface="Times New Roman" panose="02020603050405020304" pitchFamily="18" charset="0"/>
              </a:rPr>
              <a:t>Suggested overview outline of steps for the RMNCAH Programme </a:t>
            </a:r>
            <a:r>
              <a:rPr lang="en-US" sz="1050" b="1" dirty="0">
                <a:solidFill>
                  <a:srgbClr val="365F91"/>
                </a:solidFill>
                <a:ea typeface="Times New Roman" panose="02020603050405020304" pitchFamily="18" charset="0"/>
                <a:cs typeface="Times New Roman" panose="02020603050405020304" pitchFamily="18" charset="0"/>
              </a:rPr>
              <a:t>Review </a:t>
            </a:r>
            <a:endParaRPr lang="en-US" sz="1050" b="1" dirty="0" smtClean="0">
              <a:solidFill>
                <a:srgbClr val="365F91"/>
              </a:solidFill>
              <a:ea typeface="Times New Roman" panose="02020603050405020304" pitchFamily="18" charset="0"/>
              <a:cs typeface="Times New Roman" panose="02020603050405020304" pitchFamily="18" charset="0"/>
            </a:endParaRPr>
          </a:p>
          <a:p>
            <a:pPr marL="342900" indent="-342900" algn="ctr">
              <a:lnSpc>
                <a:spcPct val="115000"/>
              </a:lnSpc>
              <a:spcBef>
                <a:spcPts val="1200"/>
              </a:spcBef>
              <a:tabLst>
                <a:tab pos="342900" algn="l"/>
                <a:tab pos="571500" algn="l"/>
                <a:tab pos="800100" algn="l"/>
              </a:tabLst>
            </a:pPr>
            <a:r>
              <a:rPr lang="en-US" sz="1050" b="1" i="1" dirty="0">
                <a:solidFill>
                  <a:srgbClr val="365F91"/>
                </a:solidFill>
                <a:ea typeface="Times New Roman" panose="02020603050405020304" pitchFamily="18" charset="0"/>
                <a:cs typeface="Times New Roman" panose="02020603050405020304" pitchFamily="18" charset="0"/>
              </a:rPr>
              <a:t> </a:t>
            </a:r>
            <a:endParaRPr lang="en-US" sz="1050" b="1" i="1" dirty="0" smtClean="0">
              <a:solidFill>
                <a:srgbClr val="365F91"/>
              </a:solidFill>
              <a:ea typeface="Times New Roman" panose="02020603050405020304" pitchFamily="18" charset="0"/>
              <a:cs typeface="Times New Roman" panose="02020603050405020304" pitchFamily="18" charset="0"/>
            </a:endParaRPr>
          </a:p>
          <a:p>
            <a:pPr>
              <a:lnSpc>
                <a:spcPct val="115000"/>
              </a:lnSpc>
              <a:tabLst>
                <a:tab pos="342900" algn="l"/>
                <a:tab pos="571500" algn="l"/>
                <a:tab pos="800100" algn="l"/>
              </a:tabLst>
            </a:pPr>
            <a:r>
              <a:rPr lang="en-US" sz="1050" b="1" dirty="0" smtClean="0">
                <a:solidFill>
                  <a:srgbClr val="365F91"/>
                </a:solidFill>
                <a:ea typeface="Times New Roman" panose="02020603050405020304" pitchFamily="18" charset="0"/>
                <a:cs typeface="Times New Roman" panose="02020603050405020304" pitchFamily="18" charset="0"/>
              </a:rPr>
              <a:t>1.1  Planning for the Programme Review</a:t>
            </a:r>
            <a:endParaRPr lang="en-US" sz="1050" b="1" dirty="0">
              <a:solidFill>
                <a:srgbClr val="365F91"/>
              </a:solidFill>
              <a:ea typeface="Calibri" panose="020F0502020204030204" pitchFamily="34"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Lst>
            </a:pPr>
            <a:r>
              <a:rPr lang="en-US" sz="1050" dirty="0" smtClean="0">
                <a:solidFill>
                  <a:prstClr val="black"/>
                </a:solidFill>
                <a:ea typeface="Times New Roman" panose="02020603050405020304" pitchFamily="18" charset="0"/>
                <a:cs typeface="Times New Roman" panose="02020603050405020304" pitchFamily="18" charset="0"/>
              </a:rPr>
              <a:t>Officially engage the Programme </a:t>
            </a:r>
            <a:r>
              <a:rPr lang="en-US" sz="1050" dirty="0">
                <a:solidFill>
                  <a:prstClr val="black"/>
                </a:solidFill>
                <a:ea typeface="Times New Roman" panose="02020603050405020304" pitchFamily="18" charset="0"/>
                <a:cs typeface="Times New Roman" panose="02020603050405020304" pitchFamily="18" charset="0"/>
              </a:rPr>
              <a:t>Review </a:t>
            </a:r>
            <a:r>
              <a:rPr lang="en-US" sz="1050" dirty="0" smtClean="0">
                <a:solidFill>
                  <a:prstClr val="black"/>
                </a:solidFill>
                <a:ea typeface="Times New Roman" panose="02020603050405020304" pitchFamily="18" charset="0"/>
                <a:cs typeface="Times New Roman" panose="02020603050405020304" pitchFamily="18" charset="0"/>
              </a:rPr>
              <a:t>Coordinator and Committee to make plans </a:t>
            </a:r>
            <a:r>
              <a:rPr lang="en-US" sz="1050" dirty="0">
                <a:solidFill>
                  <a:prstClr val="black"/>
                </a:solidFill>
                <a:ea typeface="Times New Roman" panose="02020603050405020304" pitchFamily="18" charset="0"/>
                <a:cs typeface="Times New Roman" panose="02020603050405020304" pitchFamily="18" charset="0"/>
              </a:rPr>
              <a:t>for the review, including scope, facilitators, participants, </a:t>
            </a:r>
            <a:r>
              <a:rPr lang="en-US" sz="1050" dirty="0" smtClean="0">
                <a:ea typeface="Times New Roman" panose="02020603050405020304" pitchFamily="18" charset="0"/>
                <a:cs typeface="Times New Roman" panose="02020603050405020304" pitchFamily="18" charset="0"/>
              </a:rPr>
              <a:t>indicators and data </a:t>
            </a:r>
            <a:r>
              <a:rPr lang="en-US" sz="1050" dirty="0">
                <a:ea typeface="Times New Roman" panose="02020603050405020304" pitchFamily="18" charset="0"/>
                <a:cs typeface="Times New Roman" panose="02020603050405020304" pitchFamily="18" charset="0"/>
              </a:rPr>
              <a:t>th</a:t>
            </a:r>
            <a:r>
              <a:rPr lang="en-US" sz="1050" dirty="0">
                <a:solidFill>
                  <a:prstClr val="black"/>
                </a:solidFill>
                <a:ea typeface="Times New Roman" panose="02020603050405020304" pitchFamily="18" charset="0"/>
                <a:cs typeface="Times New Roman" panose="02020603050405020304" pitchFamily="18" charset="0"/>
              </a:rPr>
              <a:t>at will be </a:t>
            </a:r>
            <a:r>
              <a:rPr lang="en-US" sz="1050" dirty="0" smtClean="0">
                <a:solidFill>
                  <a:prstClr val="black"/>
                </a:solidFill>
                <a:ea typeface="Times New Roman" panose="02020603050405020304" pitchFamily="18" charset="0"/>
                <a:cs typeface="Times New Roman" panose="02020603050405020304" pitchFamily="18" charset="0"/>
              </a:rPr>
              <a:t>reviewed and </a:t>
            </a:r>
            <a:r>
              <a:rPr lang="en-US" sz="1050" dirty="0">
                <a:solidFill>
                  <a:prstClr val="black"/>
                </a:solidFill>
                <a:ea typeface="Times New Roman" panose="02020603050405020304" pitchFamily="18" charset="0"/>
                <a:cs typeface="Times New Roman" panose="02020603050405020304" pitchFamily="18" charset="0"/>
              </a:rPr>
              <a:t>resources </a:t>
            </a:r>
            <a:r>
              <a:rPr lang="en-US" sz="1050" dirty="0" smtClean="0">
                <a:solidFill>
                  <a:prstClr val="black"/>
                </a:solidFill>
                <a:ea typeface="Times New Roman" panose="02020603050405020304" pitchFamily="18" charset="0"/>
                <a:cs typeface="Times New Roman" panose="02020603050405020304" pitchFamily="18" charset="0"/>
              </a:rPr>
              <a:t>required</a:t>
            </a:r>
          </a:p>
          <a:p>
            <a:pPr marL="171450" indent="-171450">
              <a:lnSpc>
                <a:spcPct val="115000"/>
              </a:lnSpc>
              <a:buFont typeface="Wingdings" panose="05000000000000000000" pitchFamily="2" charset="2"/>
              <a:buChar char="§"/>
              <a:tabLst>
                <a:tab pos="571500" algn="l"/>
              </a:tabLst>
            </a:pPr>
            <a:r>
              <a:rPr lang="en-US" sz="1050" dirty="0">
                <a:solidFill>
                  <a:prstClr val="black"/>
                </a:solidFill>
                <a:ea typeface="Times New Roman" panose="02020603050405020304" pitchFamily="18" charset="0"/>
                <a:cs typeface="Times New Roman" panose="02020603050405020304" pitchFamily="18" charset="0"/>
              </a:rPr>
              <a:t>Schedule the Presentation Meeting of the findings and recommendations of the Programme Review to </a:t>
            </a:r>
            <a:r>
              <a:rPr lang="en-US" sz="1050" dirty="0" smtClean="0">
                <a:solidFill>
                  <a:prstClr val="black"/>
                </a:solidFill>
                <a:ea typeface="Times New Roman" panose="02020603050405020304" pitchFamily="18" charset="0"/>
                <a:cs typeface="Times New Roman" panose="02020603050405020304" pitchFamily="18" charset="0"/>
              </a:rPr>
              <a:t>senior MOH representatives, partners </a:t>
            </a:r>
            <a:r>
              <a:rPr lang="en-US" sz="1050" dirty="0">
                <a:solidFill>
                  <a:prstClr val="black"/>
                </a:solidFill>
                <a:ea typeface="Times New Roman" panose="02020603050405020304" pitchFamily="18" charset="0"/>
                <a:cs typeface="Times New Roman" panose="02020603050405020304" pitchFamily="18" charset="0"/>
              </a:rPr>
              <a:t>and other stakeholders (to occur </a:t>
            </a:r>
            <a:r>
              <a:rPr lang="en-US" sz="1050" dirty="0" smtClean="0">
                <a:solidFill>
                  <a:prstClr val="black"/>
                </a:solidFill>
                <a:ea typeface="Times New Roman" panose="02020603050405020304" pitchFamily="18" charset="0"/>
                <a:cs typeface="Times New Roman" panose="02020603050405020304" pitchFamily="18" charset="0"/>
              </a:rPr>
              <a:t>at the end of or as </a:t>
            </a:r>
            <a:r>
              <a:rPr lang="en-US" sz="1050" dirty="0">
                <a:solidFill>
                  <a:prstClr val="black"/>
                </a:solidFill>
                <a:ea typeface="Times New Roman" panose="02020603050405020304" pitchFamily="18" charset="0"/>
                <a:cs typeface="Times New Roman" panose="02020603050405020304" pitchFamily="18" charset="0"/>
              </a:rPr>
              <a:t>soon as possible after the </a:t>
            </a:r>
            <a:r>
              <a:rPr lang="en-US" sz="1050" dirty="0" smtClean="0">
                <a:solidFill>
                  <a:prstClr val="black"/>
                </a:solidFill>
                <a:ea typeface="Times New Roman" panose="02020603050405020304" pitchFamily="18" charset="0"/>
                <a:cs typeface="Times New Roman" panose="02020603050405020304" pitchFamily="18" charset="0"/>
              </a:rPr>
              <a:t>Programme Review Workshop)</a:t>
            </a:r>
          </a:p>
          <a:p>
            <a:pPr marL="171450" indent="-171450">
              <a:lnSpc>
                <a:spcPct val="115000"/>
              </a:lnSpc>
              <a:buFont typeface="Wingdings" panose="05000000000000000000" pitchFamily="2" charset="2"/>
              <a:buChar char="§"/>
              <a:tabLst>
                <a:tab pos="571500" algn="l"/>
              </a:tabLst>
            </a:pPr>
            <a:r>
              <a:rPr lang="en-US" sz="1050" dirty="0">
                <a:solidFill>
                  <a:prstClr val="black"/>
                </a:solidFill>
                <a:ea typeface="Times New Roman" panose="02020603050405020304" pitchFamily="18" charset="0"/>
                <a:cs typeface="Times New Roman" panose="02020603050405020304" pitchFamily="18" charset="0"/>
              </a:rPr>
              <a:t>Invite participants for the Programme Review </a:t>
            </a:r>
            <a:r>
              <a:rPr lang="en-US" sz="1050" dirty="0" smtClean="0">
                <a:solidFill>
                  <a:prstClr val="black"/>
                </a:solidFill>
                <a:ea typeface="Times New Roman" panose="02020603050405020304" pitchFamily="18" charset="0"/>
                <a:cs typeface="Times New Roman" panose="02020603050405020304" pitchFamily="18" charset="0"/>
              </a:rPr>
              <a:t>Workshop</a:t>
            </a:r>
            <a:endParaRPr lang="en-US" sz="1050" dirty="0">
              <a:solidFill>
                <a:prstClr val="black"/>
              </a:solidFill>
              <a:ea typeface="Calibri" panose="020F0502020204030204" pitchFamily="34" charset="0"/>
              <a:cs typeface="Times New Roman" panose="02020603050405020304" pitchFamily="18" charset="0"/>
            </a:endParaRPr>
          </a:p>
          <a:p>
            <a:pPr>
              <a:lnSpc>
                <a:spcPct val="115000"/>
              </a:lnSpc>
              <a:tabLst>
                <a:tab pos="571500" algn="l"/>
                <a:tab pos="800100" algn="l"/>
              </a:tabLst>
            </a:pPr>
            <a:endParaRPr lang="en-US" sz="1050" dirty="0">
              <a:solidFill>
                <a:prstClr val="black"/>
              </a:solidFill>
              <a:ea typeface="Calibri" panose="020F0502020204030204" pitchFamily="34" charset="0"/>
              <a:cs typeface="Times New Roman" panose="02020603050405020304" pitchFamily="18" charset="0"/>
            </a:endParaRPr>
          </a:p>
          <a:p>
            <a:pPr>
              <a:lnSpc>
                <a:spcPct val="115000"/>
              </a:lnSpc>
              <a:tabLst>
                <a:tab pos="571500" algn="l"/>
                <a:tab pos="800100" algn="l"/>
              </a:tabLst>
            </a:pPr>
            <a:r>
              <a:rPr lang="en-US" sz="1050" b="1" dirty="0" smtClean="0">
                <a:solidFill>
                  <a:srgbClr val="365F91"/>
                </a:solidFill>
                <a:ea typeface="Calibri" panose="020F0502020204030204" pitchFamily="34" charset="0"/>
                <a:cs typeface="Times New Roman" panose="02020603050405020304" pitchFamily="18" charset="0"/>
              </a:rPr>
              <a:t>1.2  Data Collection</a:t>
            </a:r>
          </a:p>
          <a:p>
            <a:pPr marL="171450" indent="-171450">
              <a:lnSpc>
                <a:spcPct val="115000"/>
              </a:lnSpc>
              <a:buFont typeface="Wingdings" panose="05000000000000000000" pitchFamily="2" charset="2"/>
              <a:buChar char="§"/>
              <a:tabLst>
                <a:tab pos="571500" algn="l"/>
                <a:tab pos="800100" algn="l"/>
              </a:tabLst>
            </a:pPr>
            <a:r>
              <a:rPr lang="en-US" sz="1050" dirty="0" smtClean="0">
                <a:ea typeface="Calibri" panose="020F0502020204030204" pitchFamily="34" charset="0"/>
                <a:cs typeface="Times New Roman" panose="02020603050405020304" pitchFamily="18" charset="0"/>
              </a:rPr>
              <a:t>Review indicators in Data Tool and adapt (i.e. add, delete, modify indicators) to country needs</a:t>
            </a:r>
            <a:endParaRPr lang="en-US" sz="1050" dirty="0">
              <a:ea typeface="Calibri" panose="020F0502020204030204" pitchFamily="34"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Compile existing data (from surveys, HMIS, LMIS, etc.) and enter in the </a:t>
            </a:r>
            <a:r>
              <a:rPr lang="en-US" sz="1050" dirty="0" smtClean="0">
                <a:ea typeface="Times New Roman" panose="02020603050405020304" pitchFamily="18" charset="0"/>
                <a:cs typeface="Times New Roman" panose="02020603050405020304" pitchFamily="18" charset="0"/>
              </a:rPr>
              <a:t>Data Tool</a:t>
            </a:r>
            <a:endParaRPr lang="en-US" sz="1050" dirty="0">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Validation/confirmation of information</a:t>
            </a:r>
          </a:p>
          <a:p>
            <a:pPr marL="628650" lvl="1" indent="-171450">
              <a:lnSpc>
                <a:spcPct val="115000"/>
              </a:lnSpc>
              <a:buFont typeface="Wingdings" panose="05000000000000000000" pitchFamily="2" charset="2"/>
              <a:buChar char="§"/>
              <a:tabLst>
                <a:tab pos="571500" algn="l"/>
                <a:tab pos="800100" algn="l"/>
              </a:tabLst>
            </a:pPr>
            <a:r>
              <a:rPr lang="en-US" sz="1050" dirty="0">
                <a:solidFill>
                  <a:prstClr val="black"/>
                </a:solidFill>
                <a:ea typeface="Times New Roman" panose="02020603050405020304" pitchFamily="18" charset="0"/>
                <a:cs typeface="Times New Roman" panose="02020603050405020304" pitchFamily="18" charset="0"/>
              </a:rPr>
              <a:t>K</a:t>
            </a:r>
            <a:r>
              <a:rPr lang="en-US" sz="1050" dirty="0" smtClean="0">
                <a:solidFill>
                  <a:prstClr val="black"/>
                </a:solidFill>
                <a:ea typeface="Times New Roman" panose="02020603050405020304" pitchFamily="18" charset="0"/>
                <a:cs typeface="Times New Roman" panose="02020603050405020304" pitchFamily="18" charset="0"/>
              </a:rPr>
              <a:t>ey informant interviews/focus group discussions, </a:t>
            </a:r>
            <a:r>
              <a:rPr lang="en-US" sz="1050" dirty="0">
                <a:solidFill>
                  <a:prstClr val="black"/>
                </a:solidFill>
                <a:ea typeface="Times New Roman" panose="02020603050405020304" pitchFamily="18" charset="0"/>
                <a:cs typeface="Times New Roman" panose="02020603050405020304" pitchFamily="18" charset="0"/>
              </a:rPr>
              <a:t>field </a:t>
            </a:r>
            <a:r>
              <a:rPr lang="en-US" sz="1050" dirty="0" smtClean="0">
                <a:solidFill>
                  <a:prstClr val="black"/>
                </a:solidFill>
                <a:ea typeface="Times New Roman" panose="02020603050405020304" pitchFamily="18" charset="0"/>
                <a:cs typeface="Times New Roman" panose="02020603050405020304" pitchFamily="18" charset="0"/>
              </a:rPr>
              <a:t>visits, and client perspectives</a:t>
            </a:r>
          </a:p>
          <a:p>
            <a:pPr marL="628650" lvl="1"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Data quality assessment</a:t>
            </a:r>
            <a:endParaRPr lang="en-US" sz="1050" dirty="0">
              <a:solidFill>
                <a:prstClr val="black"/>
              </a:solidFill>
              <a:ea typeface="Times New Roman" panose="02020603050405020304" pitchFamily="18" charset="0"/>
              <a:cs typeface="Times New Roman" panose="02020603050405020304" pitchFamily="18" charset="0"/>
            </a:endParaRPr>
          </a:p>
          <a:p>
            <a:pPr>
              <a:lnSpc>
                <a:spcPct val="115000"/>
              </a:lnSpc>
              <a:tabLst>
                <a:tab pos="571500" algn="l"/>
              </a:tabLst>
            </a:pPr>
            <a:r>
              <a:rPr lang="en-US" sz="1050" b="1" i="1" dirty="0">
                <a:solidFill>
                  <a:srgbClr val="365F91"/>
                </a:solidFill>
                <a:ea typeface="Times New Roman" panose="02020603050405020304" pitchFamily="18" charset="0"/>
                <a:cs typeface="Times New Roman" panose="02020603050405020304" pitchFamily="18" charset="0"/>
              </a:rPr>
              <a:t> </a:t>
            </a:r>
            <a:endParaRPr lang="en-US" sz="1050" dirty="0">
              <a:solidFill>
                <a:prstClr val="black"/>
              </a:solidFill>
              <a:ea typeface="Times New Roman" panose="02020603050405020304" pitchFamily="18" charset="0"/>
              <a:cs typeface="Times New Roman" panose="02020603050405020304" pitchFamily="18" charset="0"/>
            </a:endParaRPr>
          </a:p>
          <a:p>
            <a:pPr>
              <a:lnSpc>
                <a:spcPct val="115000"/>
              </a:lnSpc>
              <a:tabLst>
                <a:tab pos="571500" algn="l"/>
              </a:tabLst>
            </a:pPr>
            <a:r>
              <a:rPr lang="en-US" sz="1050" b="1" dirty="0" smtClean="0">
                <a:solidFill>
                  <a:srgbClr val="365F91"/>
                </a:solidFill>
                <a:ea typeface="Times New Roman" panose="02020603050405020304" pitchFamily="18" charset="0"/>
                <a:cs typeface="Times New Roman" panose="02020603050405020304" pitchFamily="18" charset="0"/>
              </a:rPr>
              <a:t>1.3  Preparation of the Workshop</a:t>
            </a: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Programme Review Committee prepares </a:t>
            </a:r>
            <a:r>
              <a:rPr lang="en-US" sz="1050" dirty="0">
                <a:solidFill>
                  <a:prstClr val="black"/>
                </a:solidFill>
                <a:ea typeface="Times New Roman" panose="02020603050405020304" pitchFamily="18" charset="0"/>
                <a:cs typeface="Times New Roman" panose="02020603050405020304" pitchFamily="18" charset="0"/>
              </a:rPr>
              <a:t>presentations for </a:t>
            </a:r>
            <a:r>
              <a:rPr lang="en-US" sz="1050" dirty="0" smtClean="0">
                <a:solidFill>
                  <a:prstClr val="black"/>
                </a:solidFill>
                <a:ea typeface="Times New Roman" panose="02020603050405020304" pitchFamily="18" charset="0"/>
                <a:cs typeface="Times New Roman" panose="02020603050405020304" pitchFamily="18" charset="0"/>
              </a:rPr>
              <a:t>the </a:t>
            </a:r>
            <a:r>
              <a:rPr lang="en-US" sz="1050" dirty="0">
                <a:solidFill>
                  <a:prstClr val="black"/>
                </a:solidFill>
                <a:ea typeface="Times New Roman" panose="02020603050405020304" pitchFamily="18" charset="0"/>
                <a:cs typeface="Times New Roman" panose="02020603050405020304" pitchFamily="18" charset="0"/>
              </a:rPr>
              <a:t>Workshop</a:t>
            </a: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Committee </a:t>
            </a:r>
            <a:r>
              <a:rPr lang="en-US" sz="1050" dirty="0">
                <a:solidFill>
                  <a:prstClr val="black"/>
                </a:solidFill>
                <a:ea typeface="Times New Roman" panose="02020603050405020304" pitchFamily="18" charset="0"/>
                <a:cs typeface="Times New Roman" panose="02020603050405020304" pitchFamily="18" charset="0"/>
              </a:rPr>
              <a:t>prepares copies of Workshop </a:t>
            </a:r>
            <a:r>
              <a:rPr lang="en-US" sz="1050" dirty="0" smtClean="0">
                <a:solidFill>
                  <a:prstClr val="black"/>
                </a:solidFill>
                <a:ea typeface="Times New Roman" panose="02020603050405020304" pitchFamily="18" charset="0"/>
                <a:cs typeface="Times New Roman" panose="02020603050405020304" pitchFamily="18" charset="0"/>
              </a:rPr>
              <a:t>materials, including: agenda, participants lists, programme review documents with completed </a:t>
            </a:r>
            <a:r>
              <a:rPr lang="en-US" sz="1050" dirty="0" smtClean="0">
                <a:ea typeface="Times New Roman" panose="02020603050405020304" pitchFamily="18" charset="0"/>
                <a:cs typeface="Times New Roman" panose="02020603050405020304" pitchFamily="18" charset="0"/>
              </a:rPr>
              <a:t>Data Tool, and </a:t>
            </a:r>
            <a:r>
              <a:rPr lang="en-US" sz="1050" dirty="0" smtClean="0">
                <a:solidFill>
                  <a:prstClr val="black"/>
                </a:solidFill>
                <a:ea typeface="Times New Roman" panose="02020603050405020304" pitchFamily="18" charset="0"/>
                <a:cs typeface="Times New Roman" panose="02020603050405020304" pitchFamily="18" charset="0"/>
              </a:rPr>
              <a:t>other relevant materials</a:t>
            </a:r>
            <a:endParaRPr lang="en-US" sz="105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Committee checks </a:t>
            </a:r>
            <a:r>
              <a:rPr lang="en-US" sz="1050" dirty="0">
                <a:solidFill>
                  <a:prstClr val="black"/>
                </a:solidFill>
                <a:ea typeface="Times New Roman" panose="02020603050405020304" pitchFamily="18" charset="0"/>
                <a:cs typeface="Times New Roman" panose="02020603050405020304" pitchFamily="18" charset="0"/>
              </a:rPr>
              <a:t>that all logistical arrangements have been completed as </a:t>
            </a:r>
            <a:r>
              <a:rPr lang="en-US" sz="1050" dirty="0" smtClean="0">
                <a:solidFill>
                  <a:prstClr val="black"/>
                </a:solidFill>
                <a:ea typeface="Times New Roman" panose="02020603050405020304" pitchFamily="18" charset="0"/>
                <a:cs typeface="Times New Roman" panose="02020603050405020304" pitchFamily="18" charset="0"/>
              </a:rPr>
              <a:t>planned</a:t>
            </a:r>
            <a:endParaRPr lang="en-US" sz="105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Committee makes </a:t>
            </a:r>
            <a:r>
              <a:rPr lang="en-US" sz="1050" dirty="0">
                <a:solidFill>
                  <a:prstClr val="black"/>
                </a:solidFill>
                <a:ea typeface="Times New Roman" panose="02020603050405020304" pitchFamily="18" charset="0"/>
                <a:cs typeface="Times New Roman" panose="02020603050405020304" pitchFamily="18" charset="0"/>
              </a:rPr>
              <a:t>preliminary assignments of participants to </a:t>
            </a:r>
            <a:r>
              <a:rPr lang="en-US" sz="1050" dirty="0" smtClean="0">
                <a:solidFill>
                  <a:prstClr val="black"/>
                </a:solidFill>
                <a:ea typeface="Times New Roman" panose="02020603050405020304" pitchFamily="18" charset="0"/>
                <a:cs typeface="Times New Roman" panose="02020603050405020304" pitchFamily="18" charset="0"/>
              </a:rPr>
              <a:t>subgroups</a:t>
            </a:r>
            <a:endParaRPr lang="en-US" sz="105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Facilitators for the Workshop are selected and briefed </a:t>
            </a:r>
            <a:r>
              <a:rPr lang="en-US" sz="1050" dirty="0">
                <a:solidFill>
                  <a:prstClr val="black"/>
                </a:solidFill>
                <a:ea typeface="Times New Roman" panose="02020603050405020304" pitchFamily="18" charset="0"/>
                <a:cs typeface="Times New Roman" panose="02020603050405020304" pitchFamily="18" charset="0"/>
              </a:rPr>
              <a:t>on their tasks during the </a:t>
            </a:r>
            <a:r>
              <a:rPr lang="en-US" sz="1050" dirty="0" smtClean="0">
                <a:solidFill>
                  <a:prstClr val="black"/>
                </a:solidFill>
                <a:ea typeface="Times New Roman" panose="02020603050405020304" pitchFamily="18" charset="0"/>
                <a:cs typeface="Times New Roman" panose="02020603050405020304" pitchFamily="18" charset="0"/>
              </a:rPr>
              <a:t>Workshop</a:t>
            </a:r>
            <a:endParaRPr lang="en-US" sz="105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endParaRPr lang="en-US" sz="1050" dirty="0">
              <a:solidFill>
                <a:prstClr val="black"/>
              </a:solidFill>
              <a:ea typeface="Times New Roman" panose="02020603050405020304" pitchFamily="18" charset="0"/>
              <a:cs typeface="Times New Roman" panose="02020603050405020304" pitchFamily="18" charset="0"/>
            </a:endParaRPr>
          </a:p>
          <a:p>
            <a:pPr>
              <a:lnSpc>
                <a:spcPct val="115000"/>
              </a:lnSpc>
              <a:tabLst>
                <a:tab pos="571500" algn="l"/>
                <a:tab pos="800100" algn="l"/>
              </a:tabLst>
            </a:pPr>
            <a:r>
              <a:rPr lang="en-US" sz="1050" b="1" dirty="0" smtClean="0">
                <a:solidFill>
                  <a:srgbClr val="365F91"/>
                </a:solidFill>
                <a:ea typeface="Times New Roman" panose="02020603050405020304" pitchFamily="18" charset="0"/>
                <a:cs typeface="Times New Roman" panose="02020603050405020304" pitchFamily="18" charset="0"/>
              </a:rPr>
              <a:t>2.  Programme Review Workshop</a:t>
            </a:r>
          </a:p>
          <a:p>
            <a:pPr marL="171450" indent="-171450">
              <a:lnSpc>
                <a:spcPct val="115000"/>
              </a:lnSpc>
              <a:buFont typeface="Wingdings" panose="05000000000000000000" pitchFamily="2" charset="2"/>
              <a:buChar char="§"/>
              <a:tabLst>
                <a:tab pos="571500" algn="l"/>
              </a:tabLst>
            </a:pPr>
            <a:r>
              <a:rPr lang="en-US" sz="1050" dirty="0">
                <a:ea typeface="Times New Roman" panose="02020603050405020304" pitchFamily="18" charset="0"/>
                <a:cs typeface="Times New Roman" panose="02020603050405020304" pitchFamily="18" charset="0"/>
              </a:rPr>
              <a:t>Review and analyze information </a:t>
            </a:r>
            <a:r>
              <a:rPr lang="en-US" sz="1050" dirty="0" smtClean="0">
                <a:ea typeface="Times New Roman" panose="02020603050405020304" pitchFamily="18" charset="0"/>
                <a:cs typeface="Times New Roman" panose="02020603050405020304" pitchFamily="18" charset="0"/>
              </a:rPr>
              <a:t>in Data Tool and </a:t>
            </a:r>
            <a:r>
              <a:rPr lang="en-US" sz="1050" dirty="0">
                <a:ea typeface="Times New Roman" panose="02020603050405020304" pitchFamily="18" charset="0"/>
                <a:cs typeface="Times New Roman" panose="02020603050405020304" pitchFamily="18" charset="0"/>
              </a:rPr>
              <a:t>p</a:t>
            </a:r>
            <a:r>
              <a:rPr lang="en-US" sz="1050" dirty="0" smtClean="0">
                <a:ea typeface="Calibri" panose="020F0502020204030204" pitchFamily="34" charset="0"/>
                <a:cs typeface="Times New Roman" panose="02020603050405020304" pitchFamily="18" charset="0"/>
              </a:rPr>
              <a:t>rioritize </a:t>
            </a:r>
            <a:r>
              <a:rPr lang="en-US" sz="1050" dirty="0">
                <a:ea typeface="Calibri" panose="020F0502020204030204" pitchFamily="34" charset="0"/>
                <a:cs typeface="Times New Roman" panose="02020603050405020304" pitchFamily="18" charset="0"/>
              </a:rPr>
              <a:t>intervention packages for </a:t>
            </a:r>
            <a:r>
              <a:rPr lang="en-US" sz="1050" dirty="0" smtClean="0">
                <a:ea typeface="Calibri" panose="020F0502020204030204" pitchFamily="34" charset="0"/>
                <a:cs typeface="Times New Roman" panose="02020603050405020304" pitchFamily="18" charset="0"/>
              </a:rPr>
              <a:t>analysis</a:t>
            </a:r>
          </a:p>
          <a:p>
            <a:pPr marL="171450" indent="-171450">
              <a:lnSpc>
                <a:spcPct val="115000"/>
              </a:lnSpc>
              <a:buFont typeface="Wingdings" panose="05000000000000000000" pitchFamily="2" charset="2"/>
              <a:buChar char="§"/>
              <a:tabLst>
                <a:tab pos="571500" algn="l"/>
              </a:tabLst>
            </a:pPr>
            <a:r>
              <a:rPr lang="en-US" sz="1050" dirty="0" smtClean="0">
                <a:solidFill>
                  <a:prstClr val="black"/>
                </a:solidFill>
              </a:rPr>
              <a:t>Facilitators guide participants in assessing progress RMNCAH programmes and formulating recommendations  </a:t>
            </a: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Programme Review Committee and facilitators should </a:t>
            </a:r>
            <a:r>
              <a:rPr lang="en-US" sz="1050" dirty="0">
                <a:solidFill>
                  <a:prstClr val="black"/>
                </a:solidFill>
                <a:ea typeface="Times New Roman" panose="02020603050405020304" pitchFamily="18" charset="0"/>
                <a:cs typeface="Times New Roman" panose="02020603050405020304" pitchFamily="18" charset="0"/>
              </a:rPr>
              <a:t>hold a daily evaluation of </a:t>
            </a:r>
            <a:r>
              <a:rPr lang="en-US" sz="1050" dirty="0" smtClean="0">
                <a:solidFill>
                  <a:prstClr val="black"/>
                </a:solidFill>
                <a:ea typeface="Times New Roman" panose="02020603050405020304" pitchFamily="18" charset="0"/>
                <a:cs typeface="Times New Roman" panose="02020603050405020304" pitchFamily="18" charset="0"/>
              </a:rPr>
              <a:t>activities and document the subgroup </a:t>
            </a:r>
            <a:r>
              <a:rPr lang="en-US" sz="1050" dirty="0">
                <a:solidFill>
                  <a:prstClr val="black"/>
                </a:solidFill>
                <a:ea typeface="Times New Roman" panose="02020603050405020304" pitchFamily="18" charset="0"/>
                <a:cs typeface="Times New Roman" panose="02020603050405020304" pitchFamily="18" charset="0"/>
              </a:rPr>
              <a:t>work and begin the report of the </a:t>
            </a:r>
            <a:r>
              <a:rPr lang="en-US" sz="1050" dirty="0" smtClean="0">
                <a:solidFill>
                  <a:prstClr val="black"/>
                </a:solidFill>
                <a:ea typeface="Times New Roman" panose="02020603050405020304" pitchFamily="18" charset="0"/>
                <a:cs typeface="Times New Roman" panose="02020603050405020304" pitchFamily="18" charset="0"/>
              </a:rPr>
              <a:t>review</a:t>
            </a:r>
            <a:endParaRPr lang="en-US" sz="105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a:solidFill>
                  <a:prstClr val="black"/>
                </a:solidFill>
                <a:ea typeface="Times New Roman" panose="02020603050405020304" pitchFamily="18" charset="0"/>
                <a:cs typeface="Times New Roman" panose="02020603050405020304" pitchFamily="18" charset="0"/>
              </a:rPr>
              <a:t>Programme Review Presentation Meeting is held to inform senior MOH representatives, partners and other stakeholders about the findings and recommendations of the </a:t>
            </a:r>
            <a:r>
              <a:rPr lang="en-US" sz="1050" dirty="0" smtClean="0">
                <a:solidFill>
                  <a:prstClr val="black"/>
                </a:solidFill>
                <a:ea typeface="Times New Roman" panose="02020603050405020304" pitchFamily="18" charset="0"/>
                <a:cs typeface="Times New Roman" panose="02020603050405020304" pitchFamily="18" charset="0"/>
              </a:rPr>
              <a:t>review*</a:t>
            </a:r>
            <a:endParaRPr lang="en-US" sz="1050" dirty="0">
              <a:solidFill>
                <a:prstClr val="black"/>
              </a:solidFill>
              <a:ea typeface="Times New Roman" panose="02020603050405020304" pitchFamily="18" charset="0"/>
              <a:cs typeface="Times New Roman" panose="02020603050405020304" pitchFamily="18" charset="0"/>
            </a:endParaRPr>
          </a:p>
          <a:p>
            <a:pPr marL="571500" indent="-228600">
              <a:lnSpc>
                <a:spcPct val="115000"/>
              </a:lnSpc>
              <a:tabLst>
                <a:tab pos="571500" algn="l"/>
                <a:tab pos="800100" algn="l"/>
              </a:tabLst>
            </a:pPr>
            <a:endParaRPr lang="en-US" sz="1050" b="1" i="1" dirty="0">
              <a:solidFill>
                <a:prstClr val="black"/>
              </a:solidFill>
              <a:ea typeface="Calibri" panose="020F0502020204030204" pitchFamily="34" charset="0"/>
              <a:cs typeface="Times New Roman" panose="02020603050405020304" pitchFamily="18" charset="0"/>
            </a:endParaRPr>
          </a:p>
          <a:p>
            <a:pPr>
              <a:lnSpc>
                <a:spcPct val="115000"/>
              </a:lnSpc>
              <a:tabLst>
                <a:tab pos="571500" algn="l"/>
                <a:tab pos="800100" algn="l"/>
              </a:tabLst>
            </a:pPr>
            <a:r>
              <a:rPr lang="en-US" sz="1050" b="1" dirty="0" smtClean="0">
                <a:solidFill>
                  <a:srgbClr val="365F91"/>
                </a:solidFill>
                <a:ea typeface="Times New Roman" panose="02020603050405020304" pitchFamily="18" charset="0"/>
                <a:cs typeface="Times New Roman" panose="02020603050405020304" pitchFamily="18" charset="0"/>
              </a:rPr>
              <a:t>3.  Reporting findings of the Programme Review</a:t>
            </a:r>
            <a:r>
              <a:rPr lang="en-US" sz="1050" b="1" dirty="0">
                <a:solidFill>
                  <a:srgbClr val="365F91"/>
                </a:solidFill>
                <a:ea typeface="Times New Roman" panose="02020603050405020304" pitchFamily="18" charset="0"/>
                <a:cs typeface="Times New Roman" panose="02020603050405020304" pitchFamily="18" charset="0"/>
              </a:rPr>
              <a:t> </a:t>
            </a:r>
            <a:endParaRPr lang="en-US" sz="1050" b="1"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Programme Review Committee and facilitators </a:t>
            </a:r>
            <a:r>
              <a:rPr lang="en-US" sz="1050" dirty="0" smtClean="0"/>
              <a:t>document </a:t>
            </a:r>
            <a:r>
              <a:rPr lang="en-US" sz="1050" dirty="0"/>
              <a:t>the </a:t>
            </a:r>
            <a:r>
              <a:rPr lang="en-US" sz="1050" dirty="0" smtClean="0"/>
              <a:t>findings </a:t>
            </a:r>
            <a:r>
              <a:rPr lang="en-US" sz="1050" dirty="0"/>
              <a:t>and recommendations of the review into a Programme Review report </a:t>
            </a:r>
            <a:endParaRPr lang="en-US" sz="1050" dirty="0" smtClean="0"/>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MOH prepares </a:t>
            </a:r>
            <a:r>
              <a:rPr lang="en-US" sz="1050" dirty="0">
                <a:solidFill>
                  <a:prstClr val="black"/>
                </a:solidFill>
                <a:ea typeface="Times New Roman" panose="02020603050405020304" pitchFamily="18" charset="0"/>
                <a:cs typeface="Times New Roman" panose="02020603050405020304" pitchFamily="18" charset="0"/>
              </a:rPr>
              <a:t>a plan of action to ensure that recommendations of the Programme Review are used </a:t>
            </a:r>
          </a:p>
          <a:p>
            <a:pPr marL="171450" indent="-171450">
              <a:lnSpc>
                <a:spcPct val="115000"/>
              </a:lnSpc>
              <a:buFont typeface="Wingdings" panose="05000000000000000000" pitchFamily="2" charset="2"/>
              <a:buChar char="§"/>
              <a:tabLst>
                <a:tab pos="571500" algn="l"/>
                <a:tab pos="800100" algn="l"/>
              </a:tabLst>
            </a:pPr>
            <a:r>
              <a:rPr lang="en-US" sz="1050" dirty="0" smtClean="0">
                <a:solidFill>
                  <a:prstClr val="black"/>
                </a:solidFill>
                <a:ea typeface="Times New Roman" panose="02020603050405020304" pitchFamily="18" charset="0"/>
                <a:cs typeface="Times New Roman" panose="02020603050405020304" pitchFamily="18" charset="0"/>
              </a:rPr>
              <a:t>Final </a:t>
            </a:r>
            <a:r>
              <a:rPr lang="en-US" sz="1050" dirty="0">
                <a:solidFill>
                  <a:prstClr val="black"/>
                </a:solidFill>
                <a:ea typeface="Times New Roman" panose="02020603050405020304" pitchFamily="18" charset="0"/>
                <a:cs typeface="Times New Roman" panose="02020603050405020304" pitchFamily="18" charset="0"/>
              </a:rPr>
              <a:t>Programme Review Report is </a:t>
            </a:r>
            <a:r>
              <a:rPr lang="en-US" sz="1050" dirty="0" smtClean="0">
                <a:solidFill>
                  <a:prstClr val="black"/>
                </a:solidFill>
                <a:ea typeface="Times New Roman" panose="02020603050405020304" pitchFamily="18" charset="0"/>
                <a:cs typeface="Times New Roman" panose="02020603050405020304" pitchFamily="18" charset="0"/>
              </a:rPr>
              <a:t>completed and disseminated by MOH</a:t>
            </a:r>
            <a:endParaRPr lang="en-US" sz="1050" dirty="0">
              <a:solidFill>
                <a:prstClr val="black"/>
              </a:solidFill>
              <a:ea typeface="Calibri" panose="020F0502020204030204" pitchFamily="34" charset="0"/>
              <a:cs typeface="Times New Roman" panose="02020603050405020304" pitchFamily="18" charset="0"/>
            </a:endParaRPr>
          </a:p>
        </p:txBody>
      </p:sp>
      <p:sp>
        <p:nvSpPr>
          <p:cNvPr id="8" name="Rectangle 10"/>
          <p:cNvSpPr txBox="1"/>
          <p:nvPr>
            <p:custDataLst>
              <p:tags r:id="rId4"/>
            </p:custDataLst>
          </p:nvPr>
        </p:nvSpPr>
        <p:spPr>
          <a:xfrm>
            <a:off x="376465" y="8605743"/>
            <a:ext cx="5427567" cy="1538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spcBef>
                <a:spcPct val="50000"/>
              </a:spcBef>
              <a:buNone/>
            </a:pPr>
            <a:r>
              <a:rPr lang="en-US" sz="1000" i="1" dirty="0" smtClean="0"/>
              <a:t>*This presentation can be held after the Workshop concludes, time permitting.</a:t>
            </a:r>
            <a:endParaRPr lang="en-US" sz="1000" dirty="0"/>
          </a:p>
        </p:txBody>
      </p:sp>
    </p:spTree>
    <p:extLst>
      <p:ext uri="{BB962C8B-B14F-4D97-AF65-F5344CB8AC3E}">
        <p14:creationId xmlns:p14="http://schemas.microsoft.com/office/powerpoint/2010/main" val="4236083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0348" name="think-cell Slide" r:id="rId9" imgW="360" imgH="360" progId="">
                  <p:embed/>
                </p:oleObj>
              </mc:Choice>
              <mc:Fallback>
                <p:oleObj name="think-cell Slide" r:id="rId9" imgW="360" imgH="360" progId="">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46"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I</a:t>
            </a: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 Preparation of the RMNCAH Programme Review</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5</a:t>
            </a:fld>
            <a:endParaRPr lang="en-US" dirty="0">
              <a:solidFill>
                <a:prstClr val="black">
                  <a:tint val="75000"/>
                </a:prstClr>
              </a:solidFill>
            </a:endParaRPr>
          </a:p>
        </p:txBody>
      </p:sp>
      <p:sp>
        <p:nvSpPr>
          <p:cNvPr id="7" name="Text Box 10"/>
          <p:cNvSpPr txBox="1">
            <a:spLocks noChangeArrowheads="1"/>
          </p:cNvSpPr>
          <p:nvPr/>
        </p:nvSpPr>
        <p:spPr bwMode="auto">
          <a:xfrm>
            <a:off x="360847" y="771930"/>
            <a:ext cx="6056505" cy="1884130"/>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a:t>When the Ministry of Health (MOH) identifies a need for an RMNCAH </a:t>
            </a:r>
            <a:r>
              <a:rPr lang="en-US" sz="1300" dirty="0" smtClean="0"/>
              <a:t>Programme Review </a:t>
            </a:r>
            <a:r>
              <a:rPr lang="en-US" sz="1300" dirty="0"/>
              <a:t>and decides to conduct one, plan for </a:t>
            </a:r>
            <a:r>
              <a:rPr lang="en-US" sz="1300" dirty="0" smtClean="0"/>
              <a:t>about 2-4</a:t>
            </a:r>
            <a:r>
              <a:rPr lang="en-US" sz="1300" dirty="0" smtClean="0">
                <a:solidFill>
                  <a:srgbClr val="00B0F0"/>
                </a:solidFill>
              </a:rPr>
              <a:t> </a:t>
            </a:r>
            <a:r>
              <a:rPr lang="en-US" sz="1300" dirty="0"/>
              <a:t>weeks to complete preparations for the Programme Review </a:t>
            </a:r>
            <a:r>
              <a:rPr lang="en-US" sz="1300" dirty="0" smtClean="0"/>
              <a:t>Workshop. </a:t>
            </a:r>
          </a:p>
          <a:p>
            <a:endParaRPr lang="en-US" sz="1300" dirty="0"/>
          </a:p>
          <a:p>
            <a:r>
              <a:rPr lang="en-US" sz="1300" dirty="0"/>
              <a:t>It is important to take into consideration the fact that the actual time towards preparation of the actual </a:t>
            </a:r>
            <a:r>
              <a:rPr lang="en-US" sz="1300" dirty="0" smtClean="0"/>
              <a:t>Programme Review may take </a:t>
            </a:r>
            <a:r>
              <a:rPr lang="en-US" sz="1300" dirty="0"/>
              <a:t>longer than </a:t>
            </a:r>
            <a:r>
              <a:rPr lang="en-US" sz="1300" dirty="0" smtClean="0"/>
              <a:t>4 weeks in </a:t>
            </a:r>
            <a:r>
              <a:rPr lang="en-US" sz="1300" dirty="0"/>
              <a:t>order to align with other planning events that are ongoing in a country. In case special surveys such as SARA, EmONC needs assessment or quality of care assessment are to be conducted,  they should be conducted before the </a:t>
            </a:r>
            <a:r>
              <a:rPr lang="en-US" sz="1300" dirty="0" smtClean="0"/>
              <a:t>review.</a:t>
            </a:r>
            <a:endParaRPr lang="en-US" sz="1300" dirty="0"/>
          </a:p>
        </p:txBody>
      </p:sp>
      <p:sp>
        <p:nvSpPr>
          <p:cNvPr id="10" name="Title 1"/>
          <p:cNvSpPr txBox="1">
            <a:spLocks/>
          </p:cNvSpPr>
          <p:nvPr>
            <p:custDataLst>
              <p:tags r:id="rId4"/>
            </p:custDataLst>
          </p:nvPr>
        </p:nvSpPr>
        <p:spPr bwMode="auto">
          <a:xfrm>
            <a:off x="328629" y="2858844"/>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rPr>
              <a:t>1</a:t>
            </a: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.1 Planning for the Programme Review</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12" name="Text Box 10"/>
          <p:cNvSpPr txBox="1">
            <a:spLocks noChangeArrowheads="1"/>
          </p:cNvSpPr>
          <p:nvPr/>
        </p:nvSpPr>
        <p:spPr bwMode="auto">
          <a:xfrm>
            <a:off x="360847" y="3264184"/>
            <a:ext cx="6056505" cy="149489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smtClean="0"/>
              <a:t>Below is a suggested checklist of actions that should be completed in preparation for the Programme Review.  </a:t>
            </a:r>
            <a:r>
              <a:rPr lang="en-US" sz="1300" b="1" dirty="0" smtClean="0"/>
              <a:t>Each step may be modified by the country</a:t>
            </a:r>
            <a:r>
              <a:rPr lang="en-US" sz="1300" dirty="0" smtClean="0"/>
              <a:t> based on existing systems, processes, and available resources. Securing </a:t>
            </a:r>
            <a:r>
              <a:rPr lang="en-US" sz="1300" dirty="0"/>
              <a:t>of time commitment and budgetary resources </a:t>
            </a:r>
            <a:r>
              <a:rPr lang="en-US" sz="1300" dirty="0" smtClean="0"/>
              <a:t>should </a:t>
            </a:r>
            <a:r>
              <a:rPr lang="en-US" sz="1300" dirty="0"/>
              <a:t>be more straightforward in cases where the programme review had already been incorporated in the sector annual plan and financing </a:t>
            </a:r>
            <a:r>
              <a:rPr lang="en-US" sz="1300" dirty="0" smtClean="0"/>
              <a:t>framework.</a:t>
            </a:r>
            <a:r>
              <a:rPr lang="en-US" sz="1300" b="1" dirty="0" smtClean="0"/>
              <a:t> </a:t>
            </a:r>
            <a:r>
              <a:rPr lang="en-US" sz="1300" dirty="0"/>
              <a:t>The</a:t>
            </a:r>
            <a:r>
              <a:rPr lang="en-US" sz="1300" b="1" dirty="0"/>
              <a:t> scope and order of tasks may be modified</a:t>
            </a:r>
            <a:r>
              <a:rPr lang="en-US" sz="1300" dirty="0"/>
              <a:t> to best align with the country’s ongoing processes. </a:t>
            </a:r>
          </a:p>
        </p:txBody>
      </p:sp>
      <p:grpSp>
        <p:nvGrpSpPr>
          <p:cNvPr id="8" name="Group 7"/>
          <p:cNvGrpSpPr/>
          <p:nvPr/>
        </p:nvGrpSpPr>
        <p:grpSpPr>
          <a:xfrm>
            <a:off x="377793" y="6315142"/>
            <a:ext cx="6022122" cy="1704439"/>
            <a:chOff x="377793" y="6315142"/>
            <a:chExt cx="6022122" cy="1704439"/>
          </a:xfrm>
        </p:grpSpPr>
        <p:grpSp>
          <p:nvGrpSpPr>
            <p:cNvPr id="13" name="Group 12"/>
            <p:cNvGrpSpPr/>
            <p:nvPr/>
          </p:nvGrpSpPr>
          <p:grpSpPr>
            <a:xfrm>
              <a:off x="377793" y="6315142"/>
              <a:ext cx="6022122" cy="218912"/>
              <a:chOff x="364391" y="3521112"/>
              <a:chExt cx="6022122" cy="218912"/>
            </a:xfrm>
          </p:grpSpPr>
          <p:sp>
            <p:nvSpPr>
              <p:cNvPr id="14" name="Title 1"/>
              <p:cNvSpPr txBox="1">
                <a:spLocks/>
              </p:cNvSpPr>
              <p:nvPr>
                <p:custDataLst>
                  <p:tags r:id="rId6"/>
                </p:custDataLst>
              </p:nvPr>
            </p:nvSpPr>
            <p:spPr bwMode="auto">
              <a:xfrm>
                <a:off x="787771" y="3521112"/>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Engagement of Programme Review Committee</a:t>
                </a:r>
                <a:endParaRPr lang="en-US" sz="1400" dirty="0">
                  <a:solidFill>
                    <a:prstClr val="white"/>
                  </a:solidFill>
                  <a:latin typeface="Calibri" panose="020F0502020204030204"/>
                </a:endParaRPr>
              </a:p>
            </p:txBody>
          </p:sp>
          <p:sp>
            <p:nvSpPr>
              <p:cNvPr id="15" name="Rectangle 14"/>
              <p:cNvSpPr/>
              <p:nvPr/>
            </p:nvSpPr>
            <p:spPr>
              <a:xfrm>
                <a:off x="364391" y="3521112"/>
                <a:ext cx="230438" cy="21891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Text Box 10"/>
            <p:cNvSpPr txBox="1">
              <a:spLocks noChangeArrowheads="1"/>
            </p:cNvSpPr>
            <p:nvPr/>
          </p:nvSpPr>
          <p:spPr bwMode="auto">
            <a:xfrm>
              <a:off x="768118" y="6567913"/>
              <a:ext cx="5618395" cy="1451668"/>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171450" indent="-171450">
                <a:buFont typeface="Wingdings" panose="05000000000000000000" pitchFamily="2" charset="2"/>
                <a:buChar char="q"/>
              </a:pPr>
              <a:r>
                <a:rPr lang="en-US" sz="1200" dirty="0" smtClean="0"/>
                <a:t>Decide on scope of the RMNCAH Programme Review</a:t>
              </a:r>
            </a:p>
            <a:p>
              <a:pPr marL="171450" indent="-171450">
                <a:buFont typeface="Wingdings" panose="05000000000000000000" pitchFamily="2" charset="2"/>
                <a:buChar char="q"/>
              </a:pPr>
              <a:r>
                <a:rPr lang="en-US" sz="1200" dirty="0"/>
                <a:t>I</a:t>
              </a:r>
              <a:r>
                <a:rPr lang="en-US" sz="1200" dirty="0" smtClean="0"/>
                <a:t>dentify </a:t>
              </a:r>
              <a:r>
                <a:rPr lang="en-US" sz="1200" dirty="0"/>
                <a:t>Programme Review Coordinator if </a:t>
              </a:r>
              <a:r>
                <a:rPr lang="en-US" sz="1200" dirty="0" smtClean="0"/>
                <a:t>desired</a:t>
              </a:r>
            </a:p>
            <a:p>
              <a:pPr marL="171450" indent="-171450">
                <a:buFont typeface="Wingdings" panose="05000000000000000000" pitchFamily="2" charset="2"/>
                <a:buChar char="q"/>
              </a:pPr>
              <a:r>
                <a:rPr lang="en-US" sz="1200" dirty="0" smtClean="0"/>
                <a:t>Plan </a:t>
              </a:r>
              <a:r>
                <a:rPr lang="en-US" sz="1200" dirty="0"/>
                <a:t>for Data Collection </a:t>
              </a:r>
              <a:r>
                <a:rPr lang="en-US" sz="1200" dirty="0" smtClean="0"/>
                <a:t>process</a:t>
              </a:r>
              <a:endParaRPr lang="en-US" sz="1200" dirty="0"/>
            </a:p>
            <a:p>
              <a:pPr marL="171450" indent="-171450">
                <a:buFont typeface="Wingdings" panose="05000000000000000000" pitchFamily="2" charset="2"/>
                <a:buChar char="q"/>
              </a:pPr>
              <a:r>
                <a:rPr lang="en-US" sz="1200" dirty="0" smtClean="0"/>
                <a:t>Plan for Programme Review Workshop (dates, venue,  inviting participants)</a:t>
              </a:r>
            </a:p>
            <a:p>
              <a:pPr marL="171450" indent="-171450">
                <a:buFont typeface="Wingdings" panose="05000000000000000000" pitchFamily="2" charset="2"/>
                <a:buChar char="q"/>
              </a:pPr>
              <a:r>
                <a:rPr lang="en-US" sz="1200" dirty="0"/>
                <a:t>Select  a lead facilitator and co-facilitators for the Programme Review </a:t>
              </a:r>
              <a:r>
                <a:rPr lang="en-US" sz="1200" dirty="0" smtClean="0"/>
                <a:t>Workshop</a:t>
              </a:r>
            </a:p>
            <a:p>
              <a:pPr marL="171450" indent="-171450">
                <a:buFont typeface="Wingdings" panose="05000000000000000000" pitchFamily="2" charset="2"/>
                <a:buChar char="q"/>
              </a:pPr>
              <a:r>
                <a:rPr lang="en-US" sz="1200" dirty="0" smtClean="0"/>
                <a:t>Schedule meeting to present findings and recommendations of Programme Review to senior MoH officials and other partners and stakeholders</a:t>
              </a:r>
            </a:p>
          </p:txBody>
        </p:sp>
      </p:grpSp>
      <p:grpSp>
        <p:nvGrpSpPr>
          <p:cNvPr id="21" name="Group 20"/>
          <p:cNvGrpSpPr/>
          <p:nvPr/>
        </p:nvGrpSpPr>
        <p:grpSpPr>
          <a:xfrm>
            <a:off x="377793" y="4929054"/>
            <a:ext cx="6041775" cy="1183304"/>
            <a:chOff x="344738" y="4116928"/>
            <a:chExt cx="6041775" cy="1065464"/>
          </a:xfrm>
        </p:grpSpPr>
        <p:grpSp>
          <p:nvGrpSpPr>
            <p:cNvPr id="4" name="Group 3"/>
            <p:cNvGrpSpPr/>
            <p:nvPr/>
          </p:nvGrpSpPr>
          <p:grpSpPr>
            <a:xfrm>
              <a:off x="344738" y="4116928"/>
              <a:ext cx="6022122" cy="218912"/>
              <a:chOff x="364391" y="3521112"/>
              <a:chExt cx="6022122" cy="218912"/>
            </a:xfrm>
          </p:grpSpPr>
          <p:sp>
            <p:nvSpPr>
              <p:cNvPr id="11" name="Title 1"/>
              <p:cNvSpPr txBox="1">
                <a:spLocks/>
              </p:cNvSpPr>
              <p:nvPr>
                <p:custDataLst>
                  <p:tags r:id="rId5"/>
                </p:custDataLst>
              </p:nvPr>
            </p:nvSpPr>
            <p:spPr bwMode="auto">
              <a:xfrm>
                <a:off x="787771" y="3521112"/>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a:solidFill>
                      <a:prstClr val="white"/>
                    </a:solidFill>
                    <a:latin typeface="Calibri" panose="020F0502020204030204"/>
                  </a:rPr>
                  <a:t>M</a:t>
                </a:r>
                <a:r>
                  <a:rPr lang="en-US" sz="1400" dirty="0" smtClean="0">
                    <a:solidFill>
                      <a:prstClr val="white"/>
                    </a:solidFill>
                    <a:latin typeface="Calibri" panose="020F0502020204030204"/>
                  </a:rPr>
                  <a:t>obilization of resources</a:t>
                </a:r>
                <a:endParaRPr lang="en-US" sz="1400" dirty="0">
                  <a:solidFill>
                    <a:prstClr val="white"/>
                  </a:solidFill>
                  <a:latin typeface="Calibri" panose="020F0502020204030204"/>
                </a:endParaRPr>
              </a:p>
            </p:txBody>
          </p:sp>
          <p:sp>
            <p:nvSpPr>
              <p:cNvPr id="3" name="Rectangle 2"/>
              <p:cNvSpPr/>
              <p:nvPr/>
            </p:nvSpPr>
            <p:spPr>
              <a:xfrm>
                <a:off x="364391" y="3521112"/>
                <a:ext cx="230438" cy="21891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Box 10"/>
            <p:cNvSpPr txBox="1">
              <a:spLocks noChangeArrowheads="1"/>
            </p:cNvSpPr>
            <p:nvPr/>
          </p:nvSpPr>
          <p:spPr bwMode="auto">
            <a:xfrm>
              <a:off x="768118" y="4338887"/>
              <a:ext cx="5618395" cy="84350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171450" indent="-171450">
                <a:buFont typeface="Wingdings" panose="05000000000000000000" pitchFamily="2" charset="2"/>
                <a:buChar char="q"/>
              </a:pPr>
              <a:r>
                <a:rPr lang="en-US" sz="1200" dirty="0" smtClean="0"/>
                <a:t>Map out timeline and budget for Programme Review (Workshop, Committee, consultant fees (if necessary), etc.) and mobilize funds</a:t>
              </a:r>
            </a:p>
            <a:p>
              <a:pPr marL="628650" lvl="1" indent="-171450">
                <a:buFont typeface="Wingdings" panose="05000000000000000000" pitchFamily="2" charset="2"/>
                <a:buChar char="q"/>
              </a:pPr>
              <a:r>
                <a:rPr lang="en-US" sz="1200" dirty="0" smtClean="0"/>
                <a:t>Secure additional funding depending on budgetary constraints</a:t>
              </a:r>
            </a:p>
            <a:p>
              <a:pPr marL="171450" indent="-171450">
                <a:buFont typeface="Wingdings" panose="05000000000000000000" pitchFamily="2" charset="2"/>
                <a:buChar char="q"/>
              </a:pPr>
              <a:r>
                <a:rPr lang="en-US" sz="1200" dirty="0" smtClean="0"/>
                <a:t>Select and invite RMNCAH Programme Review Committee</a:t>
              </a:r>
              <a:endParaRPr lang="en-US" sz="1200" dirty="0"/>
            </a:p>
          </p:txBody>
        </p:sp>
      </p:grpSp>
    </p:spTree>
    <p:extLst>
      <p:ext uri="{BB962C8B-B14F-4D97-AF65-F5344CB8AC3E}">
        <p14:creationId xmlns:p14="http://schemas.microsoft.com/office/powerpoint/2010/main" val="530937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8524" name="think-cell Slide" r:id="rId9" imgW="360" imgH="360" progId="">
                  <p:embed/>
                </p:oleObj>
              </mc:Choice>
              <mc:Fallback>
                <p:oleObj name="think-cell Slide" r:id="rId9" imgW="360" imgH="360" progId="">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1.2 Data collection</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6</a:t>
            </a:fld>
            <a:endParaRPr lang="en-US" dirty="0">
              <a:solidFill>
                <a:prstClr val="black">
                  <a:tint val="75000"/>
                </a:prstClr>
              </a:solidFill>
            </a:endParaRPr>
          </a:p>
        </p:txBody>
      </p:sp>
      <p:sp>
        <p:nvSpPr>
          <p:cNvPr id="7" name="Text Box 10"/>
          <p:cNvSpPr txBox="1">
            <a:spLocks noChangeArrowheads="1"/>
          </p:cNvSpPr>
          <p:nvPr/>
        </p:nvSpPr>
        <p:spPr bwMode="auto">
          <a:xfrm>
            <a:off x="360847" y="825370"/>
            <a:ext cx="6056505" cy="98861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smtClean="0"/>
              <a:t>The time length and scope of the collection of information required for the RMNCAH Programme Review depends on the availability and quality of existing data. Validation exercises may be necessary. Information should be organized for the Programme Review Committee to review. </a:t>
            </a:r>
            <a:endParaRPr lang="en-US" sz="1300" dirty="0"/>
          </a:p>
          <a:p>
            <a:endParaRPr lang="en-US" sz="1300" dirty="0"/>
          </a:p>
        </p:txBody>
      </p:sp>
      <p:sp>
        <p:nvSpPr>
          <p:cNvPr id="10" name="Title 1"/>
          <p:cNvSpPr txBox="1">
            <a:spLocks/>
          </p:cNvSpPr>
          <p:nvPr>
            <p:custDataLst>
              <p:tags r:id="rId4"/>
            </p:custDataLst>
          </p:nvPr>
        </p:nvSpPr>
        <p:spPr bwMode="auto">
          <a:xfrm>
            <a:off x="363503" y="411676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1.3 Preparation for the Workshop</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12" name="Text Box 10"/>
          <p:cNvSpPr txBox="1">
            <a:spLocks noChangeArrowheads="1"/>
          </p:cNvSpPr>
          <p:nvPr/>
        </p:nvSpPr>
        <p:spPr bwMode="auto">
          <a:xfrm>
            <a:off x="429613" y="4535811"/>
            <a:ext cx="6056505" cy="898425"/>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smtClean="0"/>
              <a:t>Approximately 1-2 weeks prior to the Workshop, the Programme Review Committee should assess the status of final planning details and assign those that have not bee completed. Finalizing these preparatory will help to ensure that the RMNCAH Programme Review Workshop will run smoothly. </a:t>
            </a:r>
            <a:endParaRPr lang="en-US" sz="1300" dirty="0"/>
          </a:p>
        </p:txBody>
      </p:sp>
      <p:grpSp>
        <p:nvGrpSpPr>
          <p:cNvPr id="21" name="Group 20"/>
          <p:cNvGrpSpPr/>
          <p:nvPr/>
        </p:nvGrpSpPr>
        <p:grpSpPr>
          <a:xfrm>
            <a:off x="392769" y="2004022"/>
            <a:ext cx="6041775" cy="1501835"/>
            <a:chOff x="344738" y="4116928"/>
            <a:chExt cx="6041775" cy="1352274"/>
          </a:xfrm>
        </p:grpSpPr>
        <p:grpSp>
          <p:nvGrpSpPr>
            <p:cNvPr id="4" name="Group 3"/>
            <p:cNvGrpSpPr/>
            <p:nvPr/>
          </p:nvGrpSpPr>
          <p:grpSpPr>
            <a:xfrm>
              <a:off x="344738" y="4116928"/>
              <a:ext cx="6022122" cy="218912"/>
              <a:chOff x="364391" y="3521112"/>
              <a:chExt cx="6022122" cy="218912"/>
            </a:xfrm>
          </p:grpSpPr>
          <p:sp>
            <p:nvSpPr>
              <p:cNvPr id="11" name="Title 1"/>
              <p:cNvSpPr txBox="1">
                <a:spLocks/>
              </p:cNvSpPr>
              <p:nvPr>
                <p:custDataLst>
                  <p:tags r:id="rId6"/>
                </p:custDataLst>
              </p:nvPr>
            </p:nvSpPr>
            <p:spPr bwMode="auto">
              <a:xfrm>
                <a:off x="787771" y="3521112"/>
                <a:ext cx="5598742" cy="193989"/>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Data collection</a:t>
                </a:r>
                <a:endParaRPr lang="en-US" sz="1400" dirty="0">
                  <a:solidFill>
                    <a:prstClr val="white"/>
                  </a:solidFill>
                  <a:latin typeface="Calibri" panose="020F0502020204030204"/>
                </a:endParaRPr>
              </a:p>
            </p:txBody>
          </p:sp>
          <p:sp>
            <p:nvSpPr>
              <p:cNvPr id="3" name="Rectangle 2"/>
              <p:cNvSpPr/>
              <p:nvPr/>
            </p:nvSpPr>
            <p:spPr>
              <a:xfrm>
                <a:off x="364391" y="3521112"/>
                <a:ext cx="230438" cy="21891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Box 10"/>
            <p:cNvSpPr txBox="1">
              <a:spLocks noChangeArrowheads="1"/>
            </p:cNvSpPr>
            <p:nvPr/>
          </p:nvSpPr>
          <p:spPr bwMode="auto">
            <a:xfrm>
              <a:off x="768118" y="4338886"/>
              <a:ext cx="5618395" cy="1130316"/>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171450" indent="-171450">
                <a:buFont typeface="Wingdings" panose="05000000000000000000" pitchFamily="2" charset="2"/>
                <a:buChar char="q"/>
              </a:pPr>
              <a:r>
                <a:rPr lang="en-US" sz="1200" dirty="0" smtClean="0"/>
                <a:t>Review indicators in Data Tool and adapt to country needs (add, delete, modify indicators)</a:t>
              </a:r>
            </a:p>
            <a:p>
              <a:pPr marL="171450" indent="-171450">
                <a:buFont typeface="Wingdings" panose="05000000000000000000" pitchFamily="2" charset="2"/>
                <a:buChar char="q"/>
              </a:pPr>
              <a:r>
                <a:rPr lang="en-US" sz="1200" dirty="0" smtClean="0"/>
                <a:t>Compile existing data (routine monitoring systems, latest surveys)*</a:t>
              </a:r>
            </a:p>
            <a:p>
              <a:pPr marL="171450" indent="-171450">
                <a:buFont typeface="Wingdings" panose="05000000000000000000" pitchFamily="2" charset="2"/>
                <a:buChar char="q"/>
              </a:pPr>
              <a:r>
                <a:rPr lang="en-US" sz="1200" dirty="0" smtClean="0"/>
                <a:t>Assess status of data (availability, quality, completeness, and existing validation mechanisms)</a:t>
              </a:r>
            </a:p>
            <a:p>
              <a:pPr marL="628650" lvl="1" indent="-171450">
                <a:buFont typeface="Wingdings" panose="05000000000000000000" pitchFamily="2" charset="2"/>
                <a:buChar char="q"/>
              </a:pPr>
              <a:r>
                <a:rPr lang="en-US" sz="1200" dirty="0" smtClean="0"/>
                <a:t>Document data quality and availability issues identified</a:t>
              </a:r>
            </a:p>
            <a:p>
              <a:pPr marL="628650" lvl="1" indent="-171450">
                <a:buFont typeface="Wingdings" panose="05000000000000000000" pitchFamily="2" charset="2"/>
                <a:buChar char="q"/>
              </a:pPr>
              <a:r>
                <a:rPr lang="en-US" sz="1200" dirty="0" smtClean="0"/>
                <a:t>Additional information collection, analysis and validation if necessary (Key </a:t>
              </a:r>
              <a:r>
                <a:rPr lang="en-US" sz="1200" dirty="0"/>
                <a:t>informant </a:t>
              </a:r>
              <a:r>
                <a:rPr lang="en-US" sz="1200" dirty="0" smtClean="0"/>
                <a:t>interviews/focus groups, client perspectives, field visits)</a:t>
              </a:r>
            </a:p>
            <a:p>
              <a:pPr marL="171450" indent="-171450">
                <a:buFont typeface="Wingdings" panose="05000000000000000000" pitchFamily="2" charset="2"/>
                <a:buChar char="q"/>
              </a:pPr>
              <a:r>
                <a:rPr lang="en-US" sz="1200" dirty="0" smtClean="0"/>
                <a:t>Enter data into Data Tool and compile other findings for Workshop</a:t>
              </a:r>
              <a:endParaRPr lang="en-US" sz="1200" dirty="0"/>
            </a:p>
          </p:txBody>
        </p:sp>
      </p:grpSp>
      <p:grpSp>
        <p:nvGrpSpPr>
          <p:cNvPr id="8" name="Group 7"/>
          <p:cNvGrpSpPr/>
          <p:nvPr/>
        </p:nvGrpSpPr>
        <p:grpSpPr>
          <a:xfrm>
            <a:off x="437256" y="5746606"/>
            <a:ext cx="6022122" cy="1824420"/>
            <a:chOff x="391195" y="5076940"/>
            <a:chExt cx="6022122" cy="1824420"/>
          </a:xfrm>
        </p:grpSpPr>
        <p:grpSp>
          <p:nvGrpSpPr>
            <p:cNvPr id="13" name="Group 12"/>
            <p:cNvGrpSpPr/>
            <p:nvPr/>
          </p:nvGrpSpPr>
          <p:grpSpPr>
            <a:xfrm>
              <a:off x="391195" y="5076940"/>
              <a:ext cx="6022122" cy="218912"/>
              <a:chOff x="364391" y="3521112"/>
              <a:chExt cx="6022122" cy="218912"/>
            </a:xfrm>
          </p:grpSpPr>
          <p:sp>
            <p:nvSpPr>
              <p:cNvPr id="14" name="Title 1"/>
              <p:cNvSpPr txBox="1">
                <a:spLocks/>
              </p:cNvSpPr>
              <p:nvPr>
                <p:custDataLst>
                  <p:tags r:id="rId5"/>
                </p:custDataLst>
              </p:nvPr>
            </p:nvSpPr>
            <p:spPr bwMode="auto">
              <a:xfrm>
                <a:off x="787771" y="3521112"/>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Preparation for the Programme Review Workshop</a:t>
                </a:r>
                <a:endParaRPr lang="en-US" sz="1400" dirty="0">
                  <a:solidFill>
                    <a:prstClr val="white"/>
                  </a:solidFill>
                  <a:latin typeface="Calibri" panose="020F0502020204030204"/>
                </a:endParaRPr>
              </a:p>
            </p:txBody>
          </p:sp>
          <p:sp>
            <p:nvSpPr>
              <p:cNvPr id="15" name="Rectangle 14"/>
              <p:cNvSpPr/>
              <p:nvPr/>
            </p:nvSpPr>
            <p:spPr>
              <a:xfrm>
                <a:off x="364391" y="3521112"/>
                <a:ext cx="230438" cy="21891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Rectangle 4"/>
            <p:cNvSpPr/>
            <p:nvPr/>
          </p:nvSpPr>
          <p:spPr>
            <a:xfrm>
              <a:off x="778558" y="5331700"/>
              <a:ext cx="5618395" cy="1569660"/>
            </a:xfrm>
            <a:prstGeom prst="rect">
              <a:avLst/>
            </a:prstGeom>
          </p:spPr>
          <p:txBody>
            <a:bodyPr wrap="square">
              <a:spAutoFit/>
            </a:bodyPr>
            <a:lstStyle/>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Review and finalize Data Tool and other compiled information</a:t>
              </a:r>
            </a:p>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Prepare presentations for </a:t>
              </a:r>
              <a:r>
                <a:rPr lang="en-US" sz="1200" dirty="0">
                  <a:solidFill>
                    <a:prstClr val="black"/>
                  </a:solidFill>
                  <a:ea typeface="Times New Roman" panose="02020603050405020304" pitchFamily="18" charset="0"/>
                  <a:cs typeface="Times New Roman" panose="02020603050405020304" pitchFamily="18" charset="0"/>
                </a:rPr>
                <a:t>the </a:t>
              </a:r>
              <a:r>
                <a:rPr lang="en-US" sz="1200" dirty="0" smtClean="0">
                  <a:solidFill>
                    <a:prstClr val="black"/>
                  </a:solidFill>
                  <a:ea typeface="Times New Roman" panose="02020603050405020304" pitchFamily="18" charset="0"/>
                  <a:cs typeface="Times New Roman" panose="02020603050405020304" pitchFamily="18" charset="0"/>
                </a:rPr>
                <a:t>Workshop and draft agenda</a:t>
              </a:r>
              <a:endParaRPr lang="en-US" sz="1200" dirty="0">
                <a:solidFill>
                  <a:prstClr val="black"/>
                </a:solidFill>
                <a:ea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Check </a:t>
              </a:r>
              <a:r>
                <a:rPr lang="en-US" sz="1200" dirty="0">
                  <a:solidFill>
                    <a:prstClr val="black"/>
                  </a:solidFill>
                  <a:ea typeface="Times New Roman" panose="02020603050405020304" pitchFamily="18" charset="0"/>
                  <a:cs typeface="Times New Roman" panose="02020603050405020304" pitchFamily="18" charset="0"/>
                </a:rPr>
                <a:t>that all logistical </a:t>
              </a:r>
              <a:r>
                <a:rPr lang="en-US" sz="1200" dirty="0" smtClean="0">
                  <a:solidFill>
                    <a:prstClr val="black"/>
                  </a:solidFill>
                  <a:ea typeface="Times New Roman" panose="02020603050405020304" pitchFamily="18" charset="0"/>
                  <a:cs typeface="Times New Roman" panose="02020603050405020304" pitchFamily="18" charset="0"/>
                </a:rPr>
                <a:t>arrangements (communication to participants, </a:t>
              </a:r>
              <a:r>
                <a:rPr lang="en-US" sz="1200" dirty="0">
                  <a:solidFill>
                    <a:prstClr val="black"/>
                  </a:solidFill>
                  <a:ea typeface="Times New Roman" panose="02020603050405020304" pitchFamily="18" charset="0"/>
                  <a:cs typeface="Times New Roman" panose="02020603050405020304" pitchFamily="18" charset="0"/>
                </a:rPr>
                <a:t>venue, </a:t>
              </a:r>
              <a:r>
                <a:rPr lang="en-US" sz="1200" dirty="0" smtClean="0">
                  <a:solidFill>
                    <a:prstClr val="black"/>
                  </a:solidFill>
                  <a:ea typeface="Times New Roman" panose="02020603050405020304" pitchFamily="18" charset="0"/>
                  <a:cs typeface="Times New Roman" panose="02020603050405020304" pitchFamily="18" charset="0"/>
                </a:rPr>
                <a:t>equipment, catering, materials, etc.) </a:t>
              </a:r>
              <a:r>
                <a:rPr lang="en-US" sz="1200" dirty="0">
                  <a:solidFill>
                    <a:prstClr val="black"/>
                  </a:solidFill>
                  <a:ea typeface="Times New Roman" panose="02020603050405020304" pitchFamily="18" charset="0"/>
                  <a:cs typeface="Times New Roman" panose="02020603050405020304" pitchFamily="18" charset="0"/>
                </a:rPr>
                <a:t>have been </a:t>
              </a:r>
              <a:r>
                <a:rPr lang="en-US" sz="1200" dirty="0" smtClean="0">
                  <a:solidFill>
                    <a:prstClr val="black"/>
                  </a:solidFill>
                  <a:ea typeface="Times New Roman" panose="02020603050405020304" pitchFamily="18" charset="0"/>
                  <a:cs typeface="Times New Roman" panose="02020603050405020304" pitchFamily="18" charset="0"/>
                </a:rPr>
                <a:t>arranged /reserved</a:t>
              </a:r>
            </a:p>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Make preliminary </a:t>
              </a:r>
              <a:r>
                <a:rPr lang="en-US" sz="1200" dirty="0">
                  <a:solidFill>
                    <a:prstClr val="black"/>
                  </a:solidFill>
                  <a:ea typeface="Times New Roman" panose="02020603050405020304" pitchFamily="18" charset="0"/>
                  <a:cs typeface="Times New Roman" panose="02020603050405020304" pitchFamily="18" charset="0"/>
                </a:rPr>
                <a:t>assignments of participants to subgroups</a:t>
              </a:r>
            </a:p>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Brief facilitators on </a:t>
              </a:r>
              <a:r>
                <a:rPr lang="en-US" sz="1200" dirty="0">
                  <a:solidFill>
                    <a:prstClr val="black"/>
                  </a:solidFill>
                  <a:ea typeface="Times New Roman" panose="02020603050405020304" pitchFamily="18" charset="0"/>
                  <a:cs typeface="Times New Roman" panose="02020603050405020304" pitchFamily="18" charset="0"/>
                </a:rPr>
                <a:t>their tasks during the </a:t>
              </a:r>
              <a:r>
                <a:rPr lang="en-US" sz="1200" dirty="0" smtClean="0">
                  <a:solidFill>
                    <a:prstClr val="black"/>
                  </a:solidFill>
                  <a:ea typeface="Times New Roman" panose="02020603050405020304" pitchFamily="18" charset="0"/>
                  <a:cs typeface="Times New Roman" panose="02020603050405020304" pitchFamily="18" charset="0"/>
                </a:rPr>
                <a:t>Workshop</a:t>
              </a:r>
            </a:p>
            <a:p>
              <a:pPr marL="171450" indent="-171450">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Prepare </a:t>
              </a:r>
              <a:r>
                <a:rPr lang="en-US" sz="1200" dirty="0">
                  <a:solidFill>
                    <a:prstClr val="black"/>
                  </a:solidFill>
                  <a:ea typeface="Times New Roman" panose="02020603050405020304" pitchFamily="18" charset="0"/>
                  <a:cs typeface="Times New Roman" panose="02020603050405020304" pitchFamily="18" charset="0"/>
                </a:rPr>
                <a:t>Workshop materials, including: agenda, </a:t>
              </a:r>
              <a:r>
                <a:rPr lang="en-US" sz="1200" dirty="0" smtClean="0">
                  <a:solidFill>
                    <a:prstClr val="black"/>
                  </a:solidFill>
                  <a:ea typeface="Times New Roman" panose="02020603050405020304" pitchFamily="18" charset="0"/>
                  <a:cs typeface="Times New Roman" panose="02020603050405020304" pitchFamily="18" charset="0"/>
                </a:rPr>
                <a:t>list of participants, </a:t>
              </a:r>
              <a:r>
                <a:rPr lang="en-US" sz="1200" dirty="0">
                  <a:solidFill>
                    <a:prstClr val="black"/>
                  </a:solidFill>
                  <a:ea typeface="Times New Roman" panose="02020603050405020304" pitchFamily="18" charset="0"/>
                  <a:cs typeface="Times New Roman" panose="02020603050405020304" pitchFamily="18" charset="0"/>
                </a:rPr>
                <a:t>programme review documents with completed </a:t>
              </a:r>
              <a:r>
                <a:rPr lang="en-US" sz="1200" dirty="0">
                  <a:ea typeface="Times New Roman" panose="02020603050405020304" pitchFamily="18" charset="0"/>
                  <a:cs typeface="Times New Roman" panose="02020603050405020304" pitchFamily="18" charset="0"/>
                </a:rPr>
                <a:t>Data </a:t>
              </a:r>
              <a:r>
                <a:rPr lang="en-US" sz="1200" dirty="0" smtClean="0">
                  <a:ea typeface="Times New Roman" panose="02020603050405020304" pitchFamily="18" charset="0"/>
                  <a:cs typeface="Times New Roman" panose="02020603050405020304" pitchFamily="18" charset="0"/>
                </a:rPr>
                <a:t>Tool, etc.</a:t>
              </a:r>
              <a:endParaRPr lang="en-US" sz="1200" dirty="0">
                <a:solidFill>
                  <a:prstClr val="black"/>
                </a:solidFill>
                <a:ea typeface="Times New Roman" panose="02020603050405020304" pitchFamily="18" charset="0"/>
                <a:cs typeface="Times New Roman" panose="02020603050405020304" pitchFamily="18" charset="0"/>
              </a:endParaRPr>
            </a:p>
          </p:txBody>
        </p:sp>
      </p:grpSp>
      <p:sp>
        <p:nvSpPr>
          <p:cNvPr id="19" name="Rectangle 7"/>
          <p:cNvSpPr txBox="1"/>
          <p:nvPr/>
        </p:nvSpPr>
        <p:spPr>
          <a:xfrm>
            <a:off x="392769" y="8382803"/>
            <a:ext cx="5429780" cy="184666"/>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1200" dirty="0" smtClean="0"/>
              <a:t>*</a:t>
            </a:r>
            <a:r>
              <a:rPr lang="en-US" sz="1100" dirty="0" smtClean="0"/>
              <a:t>See </a:t>
            </a:r>
            <a:r>
              <a:rPr lang="en-US" sz="1100" dirty="0"/>
              <a:t>Annex 1 for a suggested list of data sources</a:t>
            </a:r>
            <a:r>
              <a:rPr lang="en-US" sz="1200" dirty="0"/>
              <a:t>.</a:t>
            </a:r>
            <a:endParaRPr lang="en-US" sz="1200" dirty="0" smtClean="0"/>
          </a:p>
        </p:txBody>
      </p:sp>
    </p:spTree>
    <p:extLst>
      <p:ext uri="{BB962C8B-B14F-4D97-AF65-F5344CB8AC3E}">
        <p14:creationId xmlns:p14="http://schemas.microsoft.com/office/powerpoint/2010/main" val="398976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0562" name="think-cell Slide" r:id="rId8" imgW="360" imgH="360" progId="">
                  <p:embed/>
                </p:oleObj>
              </mc:Choice>
              <mc:Fallback>
                <p:oleObj name="think-cell Slide" r:id="rId8" imgW="360" imgH="360"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08787"/>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II. RMNCAH Programme Review Workshop</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7</a:t>
            </a:fld>
            <a:endParaRPr lang="en-US" dirty="0">
              <a:solidFill>
                <a:prstClr val="black">
                  <a:tint val="75000"/>
                </a:prstClr>
              </a:solidFill>
            </a:endParaRPr>
          </a:p>
        </p:txBody>
      </p:sp>
      <p:sp>
        <p:nvSpPr>
          <p:cNvPr id="7" name="Text Box 10"/>
          <p:cNvSpPr txBox="1">
            <a:spLocks noChangeArrowheads="1"/>
          </p:cNvSpPr>
          <p:nvPr/>
        </p:nvSpPr>
        <p:spPr bwMode="auto">
          <a:xfrm>
            <a:off x="360847" y="825370"/>
            <a:ext cx="6056505" cy="831519"/>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smtClean="0"/>
              <a:t>A few days prior to the Workshop, the lead facilitator and co-facilitators should meet to confirm that all preparations are complete, to review materials, and to agree upon roles for each step of the agenda (i.e. taking turns as note-taker for each plenary section). This meeting can serve as a practice session for facilitating each step of the Workshop and should cover:</a:t>
            </a:r>
          </a:p>
          <a:p>
            <a:endParaRPr lang="en-US" sz="1200" dirty="0"/>
          </a:p>
        </p:txBody>
      </p:sp>
      <p:sp>
        <p:nvSpPr>
          <p:cNvPr id="10" name="Title 1"/>
          <p:cNvSpPr txBox="1">
            <a:spLocks/>
          </p:cNvSpPr>
          <p:nvPr>
            <p:custDataLst>
              <p:tags r:id="rId4"/>
            </p:custDataLst>
          </p:nvPr>
        </p:nvSpPr>
        <p:spPr bwMode="auto">
          <a:xfrm>
            <a:off x="409962" y="3723061"/>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prstClr val="black"/>
                </a:solidFill>
                <a:latin typeface="Tahoma" panose="020B0604030504040204" pitchFamily="34" charset="0"/>
                <a:ea typeface="Tahoma" panose="020B0604030504040204" pitchFamily="34" charset="0"/>
                <a:cs typeface="Tahoma" panose="020B0604030504040204" pitchFamily="34" charset="0"/>
              </a:rPr>
              <a:t>2.1 Logistics for the Workshop</a:t>
            </a:r>
            <a:endParaRPr lang="en-US" sz="1800" kern="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12" name="Text Box 10"/>
          <p:cNvSpPr txBox="1">
            <a:spLocks noChangeArrowheads="1"/>
          </p:cNvSpPr>
          <p:nvPr/>
        </p:nvSpPr>
        <p:spPr bwMode="auto">
          <a:xfrm>
            <a:off x="395786" y="4050467"/>
            <a:ext cx="6056505" cy="767870"/>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r>
              <a:rPr lang="en-US" sz="1300" dirty="0" smtClean="0"/>
              <a:t>Below is a suggested checklist of details that the facilitators should review during their meeting prior to the Workshop. </a:t>
            </a:r>
            <a:r>
              <a:rPr lang="en-US" sz="1300" b="1" dirty="0" smtClean="0"/>
              <a:t>Items on this list are non-exhaustive and will depend on the setting of the Workshop and available resources</a:t>
            </a:r>
            <a:r>
              <a:rPr lang="en-US" sz="1300" dirty="0" smtClean="0"/>
              <a:t>.</a:t>
            </a:r>
            <a:endParaRPr lang="en-US" sz="1300" dirty="0"/>
          </a:p>
        </p:txBody>
      </p:sp>
      <p:grpSp>
        <p:nvGrpSpPr>
          <p:cNvPr id="8" name="Group 7"/>
          <p:cNvGrpSpPr/>
          <p:nvPr/>
        </p:nvGrpSpPr>
        <p:grpSpPr>
          <a:xfrm>
            <a:off x="430169" y="4991246"/>
            <a:ext cx="6022122" cy="3310981"/>
            <a:chOff x="391195" y="5076940"/>
            <a:chExt cx="6022122" cy="3310981"/>
          </a:xfrm>
        </p:grpSpPr>
        <p:grpSp>
          <p:nvGrpSpPr>
            <p:cNvPr id="13" name="Group 12"/>
            <p:cNvGrpSpPr/>
            <p:nvPr/>
          </p:nvGrpSpPr>
          <p:grpSpPr>
            <a:xfrm>
              <a:off x="391195" y="5076940"/>
              <a:ext cx="6022122" cy="218912"/>
              <a:chOff x="364391" y="3521112"/>
              <a:chExt cx="6022122" cy="218912"/>
            </a:xfrm>
          </p:grpSpPr>
          <p:sp>
            <p:nvSpPr>
              <p:cNvPr id="14" name="Title 1"/>
              <p:cNvSpPr txBox="1">
                <a:spLocks/>
              </p:cNvSpPr>
              <p:nvPr>
                <p:custDataLst>
                  <p:tags r:id="rId5"/>
                </p:custDataLst>
              </p:nvPr>
            </p:nvSpPr>
            <p:spPr bwMode="auto">
              <a:xfrm>
                <a:off x="787771" y="3521112"/>
                <a:ext cx="5598742" cy="218912"/>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Logistics for the Programme Review Workshop</a:t>
                </a:r>
                <a:endParaRPr lang="en-US" sz="1400" dirty="0">
                  <a:solidFill>
                    <a:prstClr val="white"/>
                  </a:solidFill>
                  <a:latin typeface="Calibri" panose="020F0502020204030204"/>
                </a:endParaRPr>
              </a:p>
            </p:txBody>
          </p:sp>
          <p:sp>
            <p:nvSpPr>
              <p:cNvPr id="15" name="Rectangle 14"/>
              <p:cNvSpPr/>
              <p:nvPr/>
            </p:nvSpPr>
            <p:spPr>
              <a:xfrm>
                <a:off x="364391" y="3521112"/>
                <a:ext cx="230438" cy="218912"/>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Rectangle 4"/>
            <p:cNvSpPr/>
            <p:nvPr/>
          </p:nvSpPr>
          <p:spPr>
            <a:xfrm>
              <a:off x="778558" y="5331700"/>
              <a:ext cx="5618395" cy="3056221"/>
            </a:xfrm>
            <a:prstGeom prst="rect">
              <a:avLst/>
            </a:prstGeom>
          </p:spPr>
          <p:txBody>
            <a:bodyPr wrap="square">
              <a:spAutoFit/>
            </a:bodyPr>
            <a:lstStyle/>
            <a:p>
              <a:pPr marL="171450" lvl="0" indent="-171450">
                <a:buFont typeface="Wingdings" panose="05000000000000000000" pitchFamily="2" charset="2"/>
                <a:buChar char="q"/>
              </a:pPr>
              <a:r>
                <a:rPr lang="en-US" sz="1200" dirty="0" smtClean="0"/>
                <a:t>Visit </a:t>
              </a:r>
              <a:r>
                <a:rPr lang="en-US" sz="1200" dirty="0"/>
                <a:t>venue </a:t>
              </a:r>
              <a:r>
                <a:rPr lang="en-US" sz="1200" dirty="0" smtClean="0"/>
                <a:t>to arrange where and how plenary and group sessions will be held</a:t>
              </a:r>
            </a:p>
            <a:p>
              <a:pPr marL="171450" lvl="0" indent="-171450">
                <a:buFont typeface="Wingdings" panose="05000000000000000000" pitchFamily="2" charset="2"/>
                <a:buChar char="q"/>
              </a:pPr>
              <a:r>
                <a:rPr lang="en-US" sz="1200" dirty="0" smtClean="0">
                  <a:solidFill>
                    <a:prstClr val="black"/>
                  </a:solidFill>
                  <a:ea typeface="Times New Roman" panose="02020603050405020304" pitchFamily="18" charset="0"/>
                  <a:cs typeface="Times New Roman" panose="02020603050405020304" pitchFamily="18" charset="0"/>
                </a:rPr>
                <a:t>Confirm equipment and materials needed for the Workshop are reserved</a:t>
              </a:r>
            </a:p>
            <a:p>
              <a:pPr marL="628650" lvl="1" indent="-171450">
                <a:buFont typeface="Wingdings" panose="05000000000000000000" pitchFamily="2" charset="2"/>
                <a:buChar char="q"/>
              </a:pPr>
              <a:r>
                <a:rPr lang="en-US" sz="1200" dirty="0">
                  <a:solidFill>
                    <a:prstClr val="black"/>
                  </a:solidFill>
                  <a:ea typeface="Times New Roman" panose="02020603050405020304" pitchFamily="18" charset="0"/>
                  <a:cs typeface="Times New Roman" panose="02020603050405020304" pitchFamily="18" charset="0"/>
                </a:rPr>
                <a:t>P</a:t>
              </a:r>
              <a:r>
                <a:rPr lang="en-US" sz="1200" dirty="0" smtClean="0">
                  <a:solidFill>
                    <a:prstClr val="black"/>
                  </a:solidFill>
                  <a:ea typeface="Times New Roman" panose="02020603050405020304" pitchFamily="18" charset="0"/>
                  <a:cs typeface="Times New Roman" panose="02020603050405020304" pitchFamily="18" charset="0"/>
                </a:rPr>
                <a:t>rojector for plenary sessions</a:t>
              </a:r>
            </a:p>
            <a:p>
              <a:pPr marL="628650" lvl="1" indent="-171450">
                <a:buFont typeface="Wingdings" panose="05000000000000000000" pitchFamily="2" charset="2"/>
                <a:buChar char="q"/>
              </a:pPr>
              <a:r>
                <a:rPr lang="en-US" sz="1200" dirty="0">
                  <a:solidFill>
                    <a:prstClr val="black"/>
                  </a:solidFill>
                  <a:ea typeface="Times New Roman" panose="02020603050405020304" pitchFamily="18" charset="0"/>
                  <a:cs typeface="Times New Roman" panose="02020603050405020304" pitchFamily="18" charset="0"/>
                </a:rPr>
                <a:t>L</a:t>
              </a:r>
              <a:r>
                <a:rPr lang="en-US" sz="1200" dirty="0" smtClean="0">
                  <a:solidFill>
                    <a:prstClr val="black"/>
                  </a:solidFill>
                  <a:ea typeface="Times New Roman" panose="02020603050405020304" pitchFamily="18" charset="0"/>
                  <a:cs typeface="Times New Roman" panose="02020603050405020304" pitchFamily="18" charset="0"/>
                </a:rPr>
                <a:t>aptop computer(s) USB flash drives for plenary presentations and group work</a:t>
              </a:r>
            </a:p>
            <a:p>
              <a:pPr marL="628650" lvl="1" indent="-171450">
                <a:buFont typeface="Wingdings" panose="05000000000000000000" pitchFamily="2" charset="2"/>
                <a:buChar char="q"/>
              </a:pPr>
              <a:r>
                <a:rPr lang="en-US" sz="1200" dirty="0">
                  <a:solidFill>
                    <a:prstClr val="black"/>
                  </a:solidFill>
                  <a:ea typeface="Times New Roman" panose="02020603050405020304" pitchFamily="18" charset="0"/>
                  <a:cs typeface="Times New Roman" panose="02020603050405020304" pitchFamily="18" charset="0"/>
                </a:rPr>
                <a:t>P</a:t>
              </a:r>
              <a:r>
                <a:rPr lang="en-US" sz="1200" dirty="0" smtClean="0">
                  <a:solidFill>
                    <a:prstClr val="black"/>
                  </a:solidFill>
                  <a:ea typeface="Times New Roman" panose="02020603050405020304" pitchFamily="18" charset="0"/>
                  <a:cs typeface="Times New Roman" panose="02020603050405020304" pitchFamily="18" charset="0"/>
                </a:rPr>
                <a:t>rinter access</a:t>
              </a:r>
            </a:p>
            <a:p>
              <a:pPr marL="628650" lvl="1" indent="-171450">
                <a:buFont typeface="Wingdings" panose="05000000000000000000" pitchFamily="2" charset="2"/>
                <a:buChar char="q"/>
              </a:pPr>
              <a:r>
                <a:rPr lang="en-US" sz="1200" dirty="0">
                  <a:solidFill>
                    <a:prstClr val="black"/>
                  </a:solidFill>
                  <a:ea typeface="Times New Roman" panose="02020603050405020304" pitchFamily="18" charset="0"/>
                  <a:cs typeface="Times New Roman" panose="02020603050405020304" pitchFamily="18" charset="0"/>
                </a:rPr>
                <a:t>F</a:t>
              </a:r>
              <a:r>
                <a:rPr lang="en-US" sz="1200" dirty="0" smtClean="0">
                  <a:solidFill>
                    <a:prstClr val="black"/>
                  </a:solidFill>
                  <a:ea typeface="Times New Roman" panose="02020603050405020304" pitchFamily="18" charset="0"/>
                  <a:cs typeface="Times New Roman" panose="02020603050405020304" pitchFamily="18" charset="0"/>
                </a:rPr>
                <a:t>lipcharts </a:t>
              </a:r>
              <a:r>
                <a:rPr lang="en-US" sz="1200" dirty="0">
                  <a:solidFill>
                    <a:prstClr val="black"/>
                  </a:solidFill>
                  <a:ea typeface="Times New Roman" panose="02020603050405020304" pitchFamily="18" charset="0"/>
                  <a:cs typeface="Times New Roman" panose="02020603050405020304" pitchFamily="18" charset="0"/>
                </a:rPr>
                <a:t>with </a:t>
              </a:r>
              <a:r>
                <a:rPr lang="en-US" sz="1200" dirty="0" smtClean="0">
                  <a:solidFill>
                    <a:prstClr val="black"/>
                  </a:solidFill>
                  <a:ea typeface="Times New Roman" panose="02020603050405020304" pitchFamily="18" charset="0"/>
                  <a:cs typeface="Times New Roman" panose="02020603050405020304" pitchFamily="18" charset="0"/>
                </a:rPr>
                <a:t>markers</a:t>
              </a:r>
            </a:p>
            <a:p>
              <a:pPr marL="628650" lvl="1" indent="-171450">
                <a:buFont typeface="Wingdings" panose="05000000000000000000" pitchFamily="2" charset="2"/>
                <a:buChar char="q"/>
              </a:pPr>
              <a:r>
                <a:rPr lang="en-US" sz="1200" dirty="0" smtClean="0">
                  <a:solidFill>
                    <a:prstClr val="black"/>
                  </a:solidFill>
                  <a:ea typeface="Times New Roman" panose="02020603050405020304" pitchFamily="18" charset="0"/>
                  <a:cs typeface="Times New Roman" panose="02020603050405020304" pitchFamily="18" charset="0"/>
                </a:rPr>
                <a:t>Etc.</a:t>
              </a:r>
            </a:p>
            <a:p>
              <a:pPr marL="171450" indent="-171450">
                <a:lnSpc>
                  <a:spcPct val="115000"/>
                </a:lnSpc>
                <a:buFont typeface="Wingdings" panose="05000000000000000000" pitchFamily="2" charset="2"/>
                <a:buChar char="q"/>
                <a:tabLst>
                  <a:tab pos="571500" algn="l"/>
                  <a:tab pos="800100" algn="l"/>
                </a:tabLst>
              </a:pPr>
              <a:r>
                <a:rPr lang="en-US" sz="1200" dirty="0">
                  <a:solidFill>
                    <a:prstClr val="black"/>
                  </a:solidFill>
                  <a:ea typeface="Times New Roman" panose="02020603050405020304" pitchFamily="18" charset="0"/>
                  <a:cs typeface="Times New Roman" panose="02020603050405020304" pitchFamily="18" charset="0"/>
                </a:rPr>
                <a:t>Review number of participants attending Workshop</a:t>
              </a:r>
            </a:p>
            <a:p>
              <a:pPr marL="628650" lvl="1" indent="-171450">
                <a:lnSpc>
                  <a:spcPct val="115000"/>
                </a:lnSpc>
                <a:buFont typeface="Wingdings" panose="05000000000000000000" pitchFamily="2" charset="2"/>
                <a:buChar char="q"/>
                <a:tabLst>
                  <a:tab pos="571500" algn="l"/>
                  <a:tab pos="800100" algn="l"/>
                </a:tabLst>
              </a:pPr>
              <a:r>
                <a:rPr lang="en-US" sz="1200" dirty="0">
                  <a:solidFill>
                    <a:prstClr val="black"/>
                  </a:solidFill>
                  <a:ea typeface="Times New Roman" panose="02020603050405020304" pitchFamily="18" charset="0"/>
                  <a:cs typeface="Times New Roman" panose="02020603050405020304" pitchFamily="18" charset="0"/>
                </a:rPr>
                <a:t>Confirm sufficient catering (lunches, tea-breaks) is </a:t>
              </a:r>
              <a:r>
                <a:rPr lang="en-US" sz="1200" dirty="0" smtClean="0">
                  <a:solidFill>
                    <a:prstClr val="black"/>
                  </a:solidFill>
                  <a:ea typeface="Times New Roman" panose="02020603050405020304" pitchFamily="18" charset="0"/>
                  <a:cs typeface="Times New Roman" panose="02020603050405020304" pitchFamily="18" charset="0"/>
                </a:rPr>
                <a:t>ordered</a:t>
              </a:r>
              <a:endParaRPr lang="en-US" sz="1200" dirty="0">
                <a:solidFill>
                  <a:prstClr val="black"/>
                </a:solidFill>
                <a:ea typeface="Times New Roman" panose="02020603050405020304" pitchFamily="18" charset="0"/>
                <a:cs typeface="Times New Roman" panose="02020603050405020304" pitchFamily="18" charset="0"/>
              </a:endParaRPr>
            </a:p>
            <a:p>
              <a:pPr marL="171450" indent="-171450">
                <a:lnSpc>
                  <a:spcPct val="115000"/>
                </a:lnSpc>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Confirm materials for participants are prepared</a:t>
              </a:r>
            </a:p>
            <a:p>
              <a:pPr marL="628650" lvl="1" indent="-171450">
                <a:lnSpc>
                  <a:spcPct val="115000"/>
                </a:lnSpc>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Printed materials and/or USB flash drives with materials (for group work sessions and/or all participants)</a:t>
              </a:r>
            </a:p>
            <a:p>
              <a:pPr marL="628650" lvl="1" indent="-171450">
                <a:lnSpc>
                  <a:spcPct val="115000"/>
                </a:lnSpc>
                <a:buFont typeface="Wingdings" panose="05000000000000000000" pitchFamily="2" charset="2"/>
                <a:buChar char="q"/>
                <a:tabLst>
                  <a:tab pos="571500" algn="l"/>
                  <a:tab pos="800100" algn="l"/>
                </a:tabLst>
              </a:pPr>
              <a:r>
                <a:rPr lang="en-US" sz="1200" dirty="0" smtClean="0">
                  <a:solidFill>
                    <a:prstClr val="black"/>
                  </a:solidFill>
                  <a:ea typeface="Times New Roman" panose="02020603050405020304" pitchFamily="18" charset="0"/>
                  <a:cs typeface="Times New Roman" panose="02020603050405020304" pitchFamily="18" charset="0"/>
                </a:rPr>
                <a:t>Note-paper and pens</a:t>
              </a:r>
            </a:p>
            <a:p>
              <a:pPr marL="628650" lvl="1" indent="-171450">
                <a:lnSpc>
                  <a:spcPct val="115000"/>
                </a:lnSpc>
                <a:buFont typeface="Wingdings" panose="05000000000000000000" pitchFamily="2" charset="2"/>
                <a:buChar char="q"/>
                <a:tabLst>
                  <a:tab pos="571500" algn="l"/>
                  <a:tab pos="800100" algn="l"/>
                </a:tabLst>
              </a:pPr>
              <a:r>
                <a:rPr lang="en-US" sz="1200" dirty="0" smtClean="0">
                  <a:ea typeface="Times New Roman" panose="02020603050405020304" pitchFamily="18" charset="0"/>
                  <a:cs typeface="Times New Roman" panose="02020603050405020304" pitchFamily="18" charset="0"/>
                </a:rPr>
                <a:t>Remind participants to bring data, strategic plans, and laptops to Workshop</a:t>
              </a:r>
            </a:p>
          </p:txBody>
        </p:sp>
      </p:grpSp>
      <p:sp>
        <p:nvSpPr>
          <p:cNvPr id="22" name="Text Box 10"/>
          <p:cNvSpPr txBox="1">
            <a:spLocks noChangeArrowheads="1"/>
          </p:cNvSpPr>
          <p:nvPr/>
        </p:nvSpPr>
        <p:spPr bwMode="auto">
          <a:xfrm>
            <a:off x="376465" y="1974737"/>
            <a:ext cx="6056505" cy="1528381"/>
          </a:xfrm>
          <a:prstGeom prst="rect">
            <a:avLst/>
          </a:prstGeom>
          <a:solidFill>
            <a:srgbClr val="FFFFFF"/>
          </a:solidFill>
          <a:ln w="19050">
            <a:noFill/>
            <a:miter lim="800000"/>
            <a:headEnd/>
            <a:tailEnd/>
          </a:ln>
        </p:spPr>
        <p:txBody>
          <a:bodyPr rot="0" vert="horz" wrap="square" lIns="91440" tIns="45720" rIns="91440" bIns="45720" anchor="t" anchorCtr="0" upright="1">
            <a:noAutofit/>
          </a:bodyPr>
          <a:lstStyle/>
          <a:p>
            <a:pPr marL="628650" lvl="1" indent="-171450">
              <a:buFont typeface="Wingdings" panose="05000000000000000000" pitchFamily="2" charset="2"/>
              <a:buChar char="§"/>
            </a:pPr>
            <a:r>
              <a:rPr lang="en-US" sz="1300" dirty="0" smtClean="0"/>
              <a:t>Review Data Tool and all materials </a:t>
            </a:r>
            <a:r>
              <a:rPr lang="en-US" sz="1300" dirty="0"/>
              <a:t>that participants use when doing </a:t>
            </a:r>
            <a:r>
              <a:rPr lang="en-US" sz="1300" dirty="0" smtClean="0"/>
              <a:t>each step</a:t>
            </a:r>
            <a:endParaRPr lang="en-US" sz="1300" dirty="0"/>
          </a:p>
          <a:p>
            <a:pPr marL="628650" lvl="1" indent="-171450">
              <a:buFont typeface="Wingdings" panose="05000000000000000000" pitchFamily="2" charset="2"/>
              <a:buChar char="§"/>
            </a:pPr>
            <a:r>
              <a:rPr lang="en-US" sz="1300" dirty="0"/>
              <a:t>Instructions to give the participants</a:t>
            </a:r>
          </a:p>
          <a:p>
            <a:pPr marL="628650" lvl="1" indent="-171450">
              <a:buFont typeface="Wingdings" panose="05000000000000000000" pitchFamily="2" charset="2"/>
              <a:buChar char="§"/>
            </a:pPr>
            <a:r>
              <a:rPr lang="en-US" sz="1300" dirty="0"/>
              <a:t>Suggestions for how to facilitate each step and guide group discussions</a:t>
            </a:r>
          </a:p>
          <a:p>
            <a:pPr marL="628650" lvl="1" indent="-171450">
              <a:buFont typeface="Wingdings" panose="05000000000000000000" pitchFamily="2" charset="2"/>
              <a:buChar char="§"/>
            </a:pPr>
            <a:r>
              <a:rPr lang="en-US" sz="1300" dirty="0"/>
              <a:t>Expected output of the subgroup work for each step </a:t>
            </a:r>
            <a:endParaRPr lang="en-US" sz="1300" dirty="0" smtClean="0"/>
          </a:p>
          <a:p>
            <a:pPr marL="628650" lvl="1" indent="-171450">
              <a:buFont typeface="Wingdings" panose="05000000000000000000" pitchFamily="2" charset="2"/>
              <a:buChar char="§"/>
            </a:pPr>
            <a:r>
              <a:rPr lang="en-US" sz="1300" dirty="0" smtClean="0"/>
              <a:t>Finalize agenda</a:t>
            </a:r>
            <a:endParaRPr lang="en-US" sz="1300" dirty="0"/>
          </a:p>
          <a:p>
            <a:pPr lvl="0"/>
            <a:r>
              <a:rPr lang="en-US" sz="1300" dirty="0" smtClean="0"/>
              <a:t> </a:t>
            </a:r>
          </a:p>
          <a:p>
            <a:pPr lvl="0"/>
            <a:r>
              <a:rPr lang="en-US" sz="1300" dirty="0" smtClean="0"/>
              <a:t>Each </a:t>
            </a:r>
            <a:r>
              <a:rPr lang="en-US" sz="1300" dirty="0"/>
              <a:t>facilitator should take a turn practicing giving instructions on how to do a step or two. </a:t>
            </a:r>
          </a:p>
          <a:p>
            <a:endParaRPr lang="en-US" sz="1300" dirty="0"/>
          </a:p>
        </p:txBody>
      </p:sp>
    </p:spTree>
    <p:extLst>
      <p:ext uri="{BB962C8B-B14F-4D97-AF65-F5344CB8AC3E}">
        <p14:creationId xmlns:p14="http://schemas.microsoft.com/office/powerpoint/2010/main" val="3523469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5671"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2.2 Steps of Programme Review Workshop</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8</a:t>
            </a:fld>
            <a:endParaRPr lang="en-US" dirty="0"/>
          </a:p>
        </p:txBody>
      </p:sp>
      <p:sp>
        <p:nvSpPr>
          <p:cNvPr id="7" name="Rectangle 7"/>
          <p:cNvSpPr txBox="1"/>
          <p:nvPr/>
        </p:nvSpPr>
        <p:spPr>
          <a:xfrm>
            <a:off x="555267" y="890716"/>
            <a:ext cx="5429780" cy="1000274"/>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1300" dirty="0" smtClean="0"/>
              <a:t>A sample four-day agenda for the RMNCAH Programme Review Workshop is provided in this guide.  </a:t>
            </a:r>
            <a:r>
              <a:rPr lang="en-US" sz="1300" b="1" dirty="0" smtClean="0"/>
              <a:t>The agenda may be condensed or lengthened to suit a country’s needs, but the suggested steps/sessions should be followed in orde</a:t>
            </a:r>
            <a:r>
              <a:rPr lang="en-US" sz="1300" dirty="0" smtClean="0"/>
              <a:t>r as the sequence matches the logic flow of the Programme Review process in Figure 1. </a:t>
            </a:r>
          </a:p>
        </p:txBody>
      </p:sp>
      <p:grpSp>
        <p:nvGrpSpPr>
          <p:cNvPr id="9" name="Group 8"/>
          <p:cNvGrpSpPr/>
          <p:nvPr/>
        </p:nvGrpSpPr>
        <p:grpSpPr>
          <a:xfrm>
            <a:off x="568112" y="2589028"/>
            <a:ext cx="5798672" cy="5249361"/>
            <a:chOff x="92470" y="2613304"/>
            <a:chExt cx="6794839" cy="4532395"/>
          </a:xfrm>
        </p:grpSpPr>
        <p:grpSp>
          <p:nvGrpSpPr>
            <p:cNvPr id="10" name="Group 9"/>
            <p:cNvGrpSpPr/>
            <p:nvPr/>
          </p:nvGrpSpPr>
          <p:grpSpPr>
            <a:xfrm>
              <a:off x="92470" y="2613304"/>
              <a:ext cx="5160331" cy="4532395"/>
              <a:chOff x="92470" y="2613304"/>
              <a:chExt cx="5160331" cy="4532395"/>
            </a:xfrm>
          </p:grpSpPr>
          <p:sp>
            <p:nvSpPr>
              <p:cNvPr id="14" name="Freeform 13"/>
              <p:cNvSpPr/>
              <p:nvPr>
                <p:custDataLst>
                  <p:tags r:id="rId6"/>
                </p:custDataLst>
              </p:nvPr>
            </p:nvSpPr>
            <p:spPr bwMode="auto">
              <a:xfrm>
                <a:off x="3658961" y="3378305"/>
                <a:ext cx="1568780" cy="3027388"/>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15" name="Group 14"/>
              <p:cNvGrpSpPr/>
              <p:nvPr/>
            </p:nvGrpSpPr>
            <p:grpSpPr>
              <a:xfrm>
                <a:off x="92470" y="2613304"/>
                <a:ext cx="3547705" cy="4532395"/>
                <a:chOff x="92470" y="2613304"/>
                <a:chExt cx="3547705" cy="4532395"/>
              </a:xfrm>
            </p:grpSpPr>
            <p:sp>
              <p:nvSpPr>
                <p:cNvPr id="17" name="Freeform 16"/>
                <p:cNvSpPr/>
                <p:nvPr>
                  <p:custDataLst>
                    <p:tags r:id="rId7"/>
                  </p:custDataLst>
                </p:nvPr>
              </p:nvSpPr>
              <p:spPr bwMode="auto">
                <a:xfrm>
                  <a:off x="92470" y="4897190"/>
                  <a:ext cx="3547705" cy="2217512"/>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18" name="Group 17"/>
                <p:cNvGrpSpPr/>
                <p:nvPr/>
              </p:nvGrpSpPr>
              <p:grpSpPr>
                <a:xfrm>
                  <a:off x="101147" y="2613304"/>
                  <a:ext cx="3539028" cy="2238651"/>
                  <a:chOff x="101147" y="2613304"/>
                  <a:chExt cx="3539028" cy="2238651"/>
                </a:xfrm>
              </p:grpSpPr>
              <p:sp>
                <p:nvSpPr>
                  <p:cNvPr id="22" name="Freeform 21"/>
                  <p:cNvSpPr/>
                  <p:nvPr>
                    <p:custDataLst>
                      <p:tags r:id="rId8"/>
                    </p:custDataLst>
                  </p:nvPr>
                </p:nvSpPr>
                <p:spPr bwMode="auto">
                  <a:xfrm>
                    <a:off x="101147" y="2613304"/>
                    <a:ext cx="3539028" cy="2238651"/>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23" name="Rectangle 22"/>
                  <p:cNvSpPr/>
                  <p:nvPr/>
                </p:nvSpPr>
                <p:spPr>
                  <a:xfrm>
                    <a:off x="115371" y="2673269"/>
                    <a:ext cx="3295020" cy="558054"/>
                  </a:xfrm>
                  <a:prstGeom prst="rect">
                    <a:avLst/>
                  </a:prstGeom>
                </p:spPr>
                <p:txBody>
                  <a:bodyPr wrap="square">
                    <a:spAutoFit/>
                  </a:bodyPr>
                  <a:lstStyle/>
                  <a:p>
                    <a:pPr marL="1190" lvl="1">
                      <a:spcBef>
                        <a:spcPct val="50000"/>
                      </a:spcBef>
                    </a:pPr>
                    <a:r>
                      <a:rPr lang="en-US" sz="1200" b="1" dirty="0" smtClean="0"/>
                      <a:t>1. To </a:t>
                    </a:r>
                    <a:r>
                      <a:rPr lang="en-US" sz="1200" b="1" dirty="0"/>
                      <a:t>what extent have the RMNCAH programmes improved the health status of women, children, and adolescents?</a:t>
                    </a:r>
                  </a:p>
                </p:txBody>
              </p:sp>
              <p:sp>
                <p:nvSpPr>
                  <p:cNvPr id="24" name="Rectangle 23"/>
                  <p:cNvSpPr/>
                  <p:nvPr/>
                </p:nvSpPr>
                <p:spPr>
                  <a:xfrm>
                    <a:off x="120238" y="3188576"/>
                    <a:ext cx="3304377" cy="986559"/>
                  </a:xfrm>
                  <a:prstGeom prst="rect">
                    <a:avLst/>
                  </a:prstGeom>
                </p:spPr>
                <p:txBody>
                  <a:bodyPr wrap="square">
                    <a:spAutoFit/>
                  </a:bodyPr>
                  <a:lstStyle/>
                  <a:p>
                    <a:pPr marL="229790" lvl="1" indent="-228600">
                      <a:spcBef>
                        <a:spcPct val="50000"/>
                      </a:spcBef>
                      <a:buFont typeface="+mj-lt"/>
                      <a:buAutoNum type="alphaLcPeriod"/>
                    </a:pPr>
                    <a:r>
                      <a:rPr lang="en-US" sz="1050" dirty="0"/>
                      <a:t>Review </a:t>
                    </a:r>
                    <a:r>
                      <a:rPr lang="en-US" sz="1050" dirty="0" smtClean="0"/>
                      <a:t>goals, objectives, </a:t>
                    </a:r>
                    <a:r>
                      <a:rPr lang="en-US" sz="1050" dirty="0"/>
                      <a:t>targets and baselines </a:t>
                    </a:r>
                    <a:r>
                      <a:rPr lang="en-US" sz="1050" dirty="0" smtClean="0"/>
                      <a:t>to </a:t>
                    </a:r>
                    <a:r>
                      <a:rPr lang="en-US" sz="1050" dirty="0"/>
                      <a:t>identify the most critical needs of women, children, and </a:t>
                    </a:r>
                    <a:r>
                      <a:rPr lang="en-US" sz="1050" dirty="0" smtClean="0"/>
                      <a:t>adolescents</a:t>
                    </a:r>
                  </a:p>
                  <a:p>
                    <a:pPr marL="1190" lvl="1">
                      <a:spcBef>
                        <a:spcPct val="50000"/>
                      </a:spcBef>
                    </a:pPr>
                    <a:r>
                      <a:rPr lang="en-US" sz="1050" i="1" dirty="0" smtClean="0"/>
                      <a:t>Outcome: Assess whether RMNCAH programme(s) is/are making positive, negative, or no progress in improving health status</a:t>
                    </a:r>
                    <a:endParaRPr lang="en-US" sz="1050" i="1" dirty="0"/>
                  </a:p>
                </p:txBody>
              </p:sp>
              <p:sp>
                <p:nvSpPr>
                  <p:cNvPr id="25" name="Rectangle 24"/>
                  <p:cNvSpPr/>
                  <p:nvPr/>
                </p:nvSpPr>
                <p:spPr>
                  <a:xfrm>
                    <a:off x="121198" y="4144422"/>
                    <a:ext cx="3281602" cy="707532"/>
                  </a:xfrm>
                  <a:prstGeom prst="rect">
                    <a:avLst/>
                  </a:prstGeom>
                </p:spPr>
                <p:txBody>
                  <a:bodyPr wrap="square">
                    <a:spAutoFit/>
                  </a:bodyPr>
                  <a:lstStyle/>
                  <a:p>
                    <a:pPr marL="229790" lvl="1" indent="-228600">
                      <a:spcBef>
                        <a:spcPct val="50000"/>
                      </a:spcBef>
                      <a:buFont typeface="+mj-lt"/>
                      <a:buAutoNum type="alphaLcPeriod" startAt="2"/>
                    </a:pPr>
                    <a:r>
                      <a:rPr lang="en-US" sz="1050" dirty="0" smtClean="0"/>
                      <a:t>Review </a:t>
                    </a:r>
                    <a:r>
                      <a:rPr lang="en-US" sz="1050" dirty="0"/>
                      <a:t>intervention coverage in terms of progress towards achieving target </a:t>
                    </a:r>
                    <a:r>
                      <a:rPr lang="en-US" sz="1050" dirty="0" smtClean="0"/>
                      <a:t>impact</a:t>
                    </a:r>
                  </a:p>
                  <a:p>
                    <a:pPr marL="1190" lvl="1">
                      <a:spcBef>
                        <a:spcPct val="50000"/>
                      </a:spcBef>
                    </a:pPr>
                    <a:r>
                      <a:rPr lang="en-US" sz="1050" i="1" dirty="0" smtClean="0"/>
                      <a:t>Outcome: Identify underperforming intervention packages for in-depth analysis. </a:t>
                    </a:r>
                    <a:endParaRPr lang="en-US" sz="1050" i="1" dirty="0"/>
                  </a:p>
                </p:txBody>
              </p:sp>
            </p:grpSp>
            <p:sp>
              <p:nvSpPr>
                <p:cNvPr id="19" name="Rectangle 18"/>
                <p:cNvSpPr/>
                <p:nvPr/>
              </p:nvSpPr>
              <p:spPr>
                <a:xfrm>
                  <a:off x="115372" y="4949122"/>
                  <a:ext cx="3287427" cy="558054"/>
                </a:xfrm>
                <a:prstGeom prst="rect">
                  <a:avLst/>
                </a:prstGeom>
              </p:spPr>
              <p:txBody>
                <a:bodyPr wrap="square">
                  <a:spAutoFit/>
                </a:bodyPr>
                <a:lstStyle/>
                <a:p>
                  <a:pPr marL="1190" lvl="1">
                    <a:spcBef>
                      <a:spcPct val="50000"/>
                    </a:spcBef>
                  </a:pPr>
                  <a:r>
                    <a:rPr lang="en-US" sz="1200" b="1" dirty="0" smtClean="0"/>
                    <a:t>2. Which </a:t>
                  </a:r>
                  <a:r>
                    <a:rPr lang="en-US" sz="1200" b="1" dirty="0"/>
                    <a:t>RMNCAH intervention packages were implemented and where? How well were they implemented?</a:t>
                  </a:r>
                </a:p>
              </p:txBody>
            </p:sp>
            <p:sp>
              <p:nvSpPr>
                <p:cNvPr id="20" name="Rectangle 19"/>
                <p:cNvSpPr/>
                <p:nvPr/>
              </p:nvSpPr>
              <p:spPr>
                <a:xfrm>
                  <a:off x="101147" y="6298653"/>
                  <a:ext cx="3443858" cy="847046"/>
                </a:xfrm>
                <a:prstGeom prst="rect">
                  <a:avLst/>
                </a:prstGeom>
              </p:spPr>
              <p:txBody>
                <a:bodyPr wrap="square">
                  <a:spAutoFit/>
                </a:bodyPr>
                <a:lstStyle/>
                <a:p>
                  <a:pPr marL="229790" lvl="1" indent="-228600">
                    <a:spcBef>
                      <a:spcPct val="50000"/>
                    </a:spcBef>
                    <a:buFont typeface="+mj-lt"/>
                    <a:buAutoNum type="alphaLcPeriod" startAt="2"/>
                  </a:pPr>
                  <a:r>
                    <a:rPr lang="en-US" sz="1050" dirty="0"/>
                    <a:t>Review indicators of availability, access, </a:t>
                  </a:r>
                  <a:r>
                    <a:rPr lang="en-US" sz="1050" dirty="0" smtClean="0"/>
                    <a:t>quality and demand – available information plus personal knowledge and experience</a:t>
                  </a:r>
                </a:p>
                <a:p>
                  <a:pPr marL="1190" lvl="1">
                    <a:spcBef>
                      <a:spcPct val="50000"/>
                    </a:spcBef>
                  </a:pPr>
                  <a:r>
                    <a:rPr lang="en-US" sz="1050" i="1" dirty="0" smtClean="0"/>
                    <a:t>Outcome: Identify achievements and gaps in implementation of each package</a:t>
                  </a:r>
                </a:p>
              </p:txBody>
            </p:sp>
            <p:sp>
              <p:nvSpPr>
                <p:cNvPr id="21" name="Rectangle 20"/>
                <p:cNvSpPr/>
                <p:nvPr/>
              </p:nvSpPr>
              <p:spPr>
                <a:xfrm>
                  <a:off x="119136" y="5482602"/>
                  <a:ext cx="3339221" cy="847046"/>
                </a:xfrm>
                <a:prstGeom prst="rect">
                  <a:avLst/>
                </a:prstGeom>
              </p:spPr>
              <p:txBody>
                <a:bodyPr wrap="square">
                  <a:spAutoFit/>
                </a:bodyPr>
                <a:lstStyle/>
                <a:p>
                  <a:pPr marL="229790" lvl="1" indent="-228600">
                    <a:spcBef>
                      <a:spcPct val="50000"/>
                    </a:spcBef>
                    <a:buFont typeface="+mj-lt"/>
                    <a:buAutoNum type="alphaLcPeriod"/>
                  </a:pPr>
                  <a:r>
                    <a:rPr lang="en-US" sz="1050" dirty="0" smtClean="0"/>
                    <a:t>Review </a:t>
                  </a:r>
                  <a:r>
                    <a:rPr lang="en-US" sz="1050" dirty="0"/>
                    <a:t>availability of packages – geographic areas and levels of health system </a:t>
                  </a:r>
                  <a:endParaRPr lang="en-US" sz="1050" dirty="0" smtClean="0"/>
                </a:p>
                <a:p>
                  <a:pPr marL="1190" lvl="1">
                    <a:spcBef>
                      <a:spcPct val="50000"/>
                    </a:spcBef>
                  </a:pPr>
                  <a:r>
                    <a:rPr lang="en-US" sz="1050" i="1" dirty="0" smtClean="0"/>
                    <a:t>Outcome:  Identify areas and levels where packages are implemented and where improvement is needed</a:t>
                  </a:r>
                </a:p>
              </p:txBody>
            </p:sp>
          </p:grpSp>
          <p:sp>
            <p:nvSpPr>
              <p:cNvPr id="16" name="Rectangle 15"/>
              <p:cNvSpPr/>
              <p:nvPr/>
            </p:nvSpPr>
            <p:spPr>
              <a:xfrm>
                <a:off x="3701769" y="3767888"/>
                <a:ext cx="1551032" cy="2311938"/>
              </a:xfrm>
              <a:prstGeom prst="rect">
                <a:avLst/>
              </a:prstGeom>
            </p:spPr>
            <p:txBody>
              <a:bodyPr wrap="square">
                <a:spAutoFit/>
              </a:bodyPr>
              <a:lstStyle/>
              <a:p>
                <a:pPr marL="1190" lvl="1">
                  <a:spcBef>
                    <a:spcPct val="50000"/>
                  </a:spcBef>
                </a:pPr>
                <a:r>
                  <a:rPr lang="en-US" sz="1200" b="1" dirty="0" smtClean="0">
                    <a:solidFill>
                      <a:schemeClr val="bg1"/>
                    </a:solidFill>
                  </a:rPr>
                  <a:t>3. What </a:t>
                </a:r>
                <a:r>
                  <a:rPr lang="en-US" sz="1200" b="1" dirty="0">
                    <a:solidFill>
                      <a:schemeClr val="bg1"/>
                    </a:solidFill>
                  </a:rPr>
                  <a:t>are the RMNCAH programmes’ most important problems that are causing gaps in implementation</a:t>
                </a:r>
                <a:r>
                  <a:rPr lang="en-US" sz="1200" b="1" dirty="0" smtClean="0">
                    <a:solidFill>
                      <a:schemeClr val="bg1"/>
                    </a:solidFill>
                  </a:rPr>
                  <a:t>?</a:t>
                </a:r>
              </a:p>
              <a:p>
                <a:pPr marL="1190" lvl="1"/>
                <a:endParaRPr lang="en-US" sz="1200" dirty="0" smtClean="0">
                  <a:solidFill>
                    <a:schemeClr val="bg1"/>
                  </a:solidFill>
                </a:endParaRPr>
              </a:p>
              <a:p>
                <a:pPr marL="1190" lvl="1"/>
                <a:r>
                  <a:rPr lang="en-US" sz="1200" i="1" dirty="0" smtClean="0">
                    <a:solidFill>
                      <a:schemeClr val="bg1"/>
                    </a:solidFill>
                  </a:rPr>
                  <a:t>Outcome: List  problems causing implementation gaps and identify most important ones</a:t>
                </a:r>
                <a:endParaRPr lang="en-US" sz="1200" i="1" dirty="0">
                  <a:solidFill>
                    <a:schemeClr val="bg1"/>
                  </a:solidFill>
                </a:endParaRPr>
              </a:p>
            </p:txBody>
          </p:sp>
        </p:grpSp>
        <p:grpSp>
          <p:nvGrpSpPr>
            <p:cNvPr id="11" name="Group 10"/>
            <p:cNvGrpSpPr/>
            <p:nvPr/>
          </p:nvGrpSpPr>
          <p:grpSpPr>
            <a:xfrm>
              <a:off x="5274148" y="3717821"/>
              <a:ext cx="1613161" cy="2614251"/>
              <a:chOff x="5274148" y="3717821"/>
              <a:chExt cx="1613161" cy="2614251"/>
            </a:xfrm>
          </p:grpSpPr>
          <p:sp>
            <p:nvSpPr>
              <p:cNvPr id="12" name="Freeform 11"/>
              <p:cNvSpPr/>
              <p:nvPr>
                <p:custDataLst>
                  <p:tags r:id="rId5"/>
                </p:custDataLst>
              </p:nvPr>
            </p:nvSpPr>
            <p:spPr bwMode="auto">
              <a:xfrm>
                <a:off x="5274148" y="3717821"/>
                <a:ext cx="1597174" cy="256721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75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3" name="Rectangle 12"/>
              <p:cNvSpPr/>
              <p:nvPr/>
            </p:nvSpPr>
            <p:spPr>
              <a:xfrm>
                <a:off x="5290135" y="3780968"/>
                <a:ext cx="1597174" cy="2551104"/>
              </a:xfrm>
              <a:prstGeom prst="rect">
                <a:avLst/>
              </a:prstGeom>
            </p:spPr>
            <p:txBody>
              <a:bodyPr wrap="square">
                <a:spAutoFit/>
              </a:bodyPr>
              <a:lstStyle/>
              <a:p>
                <a:pPr marL="1190" lvl="1">
                  <a:spcBef>
                    <a:spcPct val="50000"/>
                  </a:spcBef>
                </a:pPr>
                <a:r>
                  <a:rPr lang="en-US" sz="1200" b="1" dirty="0" smtClean="0">
                    <a:solidFill>
                      <a:schemeClr val="bg1"/>
                    </a:solidFill>
                  </a:rPr>
                  <a:t>4. What </a:t>
                </a:r>
                <a:r>
                  <a:rPr lang="en-US" sz="1200" b="1" dirty="0">
                    <a:solidFill>
                      <a:schemeClr val="bg1"/>
                    </a:solidFill>
                  </a:rPr>
                  <a:t>are solutions and recommendations for </a:t>
                </a:r>
                <a:r>
                  <a:rPr lang="en-US" sz="1200" b="1" dirty="0" smtClean="0">
                    <a:solidFill>
                      <a:schemeClr val="bg1"/>
                    </a:solidFill>
                  </a:rPr>
                  <a:t>the most important problems?</a:t>
                </a:r>
              </a:p>
              <a:p>
                <a:pPr marL="1190" lvl="1">
                  <a:spcBef>
                    <a:spcPct val="50000"/>
                  </a:spcBef>
                </a:pPr>
                <a:r>
                  <a:rPr lang="en-US" sz="1200" i="1" dirty="0" smtClean="0">
                    <a:solidFill>
                      <a:schemeClr val="bg1"/>
                    </a:solidFill>
                  </a:rPr>
                  <a:t>Outcome: Propose solutions that address causes of main problems and formulate recommendation on how these </a:t>
                </a:r>
                <a:r>
                  <a:rPr lang="en-US" sz="1200" i="1" dirty="0">
                    <a:solidFill>
                      <a:schemeClr val="bg1"/>
                    </a:solidFill>
                  </a:rPr>
                  <a:t>s</a:t>
                </a:r>
                <a:r>
                  <a:rPr lang="en-US" sz="1200" i="1" dirty="0" smtClean="0">
                    <a:solidFill>
                      <a:schemeClr val="bg1"/>
                    </a:solidFill>
                  </a:rPr>
                  <a:t>olutions should be carried out</a:t>
                </a:r>
                <a:endParaRPr lang="en-US" sz="1200" i="1" dirty="0">
                  <a:solidFill>
                    <a:schemeClr val="bg1"/>
                  </a:solidFill>
                </a:endParaRPr>
              </a:p>
            </p:txBody>
          </p:sp>
        </p:grpSp>
      </p:grpSp>
      <p:sp>
        <p:nvSpPr>
          <p:cNvPr id="26" name="Title 1"/>
          <p:cNvSpPr>
            <a:spLocks noGrp="1"/>
          </p:cNvSpPr>
          <p:nvPr>
            <p:ph type="title"/>
            <p:custDataLst>
              <p:tags r:id="rId4"/>
            </p:custDataLst>
          </p:nvPr>
        </p:nvSpPr>
        <p:spPr>
          <a:xfrm>
            <a:off x="471488" y="2153248"/>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1. </a:t>
            </a:r>
            <a:r>
              <a:rPr lang="en-US" sz="1200" b="1" dirty="0">
                <a:latin typeface="Calibri" panose="020F0502020204030204" pitchFamily="34" charset="0"/>
                <a:ea typeface="Tahoma" panose="020B0604030504040204" pitchFamily="34" charset="0"/>
                <a:cs typeface="Calibri" panose="020F0502020204030204" pitchFamily="34" charset="0"/>
              </a:rPr>
              <a:t>RMNCAH Programme </a:t>
            </a:r>
            <a:r>
              <a:rPr lang="en-US" sz="1200" b="1" dirty="0" smtClean="0">
                <a:latin typeface="Calibri" panose="020F0502020204030204" pitchFamily="34" charset="0"/>
                <a:ea typeface="Tahoma" panose="020B0604030504040204" pitchFamily="34" charset="0"/>
                <a:cs typeface="Calibri" panose="020F0502020204030204" pitchFamily="34" charset="0"/>
              </a:rPr>
              <a:t>Review Workshop: Key steps</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3757660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1575"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2.3 Sample agenda</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9</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41432930"/>
              </p:ext>
            </p:extLst>
          </p:nvPr>
        </p:nvGraphicFramePr>
        <p:xfrm>
          <a:off x="533110" y="1615857"/>
          <a:ext cx="5696240" cy="6172285"/>
        </p:xfrm>
        <a:graphic>
          <a:graphicData uri="http://schemas.openxmlformats.org/drawingml/2006/table">
            <a:tbl>
              <a:tblPr firstRow="1" bandRow="1">
                <a:tableStyleId>{C083E6E3-FA7D-4D7B-A595-EF9225AFEA82}</a:tableStyleId>
              </a:tblPr>
              <a:tblGrid>
                <a:gridCol w="1247146"/>
                <a:gridCol w="3080380"/>
                <a:gridCol w="1368714"/>
              </a:tblGrid>
              <a:tr h="382173">
                <a:tc>
                  <a:txBody>
                    <a:bodyPr/>
                    <a:lstStyle/>
                    <a:p>
                      <a:r>
                        <a:rPr lang="en-US" sz="1400" dirty="0" smtClean="0"/>
                        <a:t>Time</a:t>
                      </a:r>
                      <a:endParaRPr lang="en-US" sz="1400" dirty="0"/>
                    </a:p>
                  </a:txBody>
                  <a:tcPr/>
                </a:tc>
                <a:tc>
                  <a:txBody>
                    <a:bodyPr/>
                    <a:lstStyle/>
                    <a:p>
                      <a:r>
                        <a:rPr lang="en-US" sz="1400" dirty="0" smtClean="0"/>
                        <a:t>Activity</a:t>
                      </a:r>
                      <a:endParaRPr lang="en-US" sz="1400" dirty="0"/>
                    </a:p>
                  </a:txBody>
                  <a:tcPr/>
                </a:tc>
                <a:tc>
                  <a:txBody>
                    <a:bodyPr/>
                    <a:lstStyle/>
                    <a:p>
                      <a:r>
                        <a:rPr lang="en-US" sz="1400" dirty="0" smtClean="0"/>
                        <a:t>Format</a:t>
                      </a:r>
                      <a:endParaRPr lang="en-US" sz="1400" dirty="0"/>
                    </a:p>
                  </a:txBody>
                  <a:tcPr/>
                </a:tc>
              </a:tr>
              <a:tr h="342758">
                <a:tc>
                  <a:txBody>
                    <a:bodyPr/>
                    <a:lstStyle/>
                    <a:p>
                      <a:r>
                        <a:rPr lang="en-US" sz="1400" dirty="0" smtClean="0"/>
                        <a:t>8:30</a:t>
                      </a:r>
                      <a:r>
                        <a:rPr lang="en-US" sz="1400" baseline="0" dirty="0" smtClean="0"/>
                        <a:t> – 9:00</a:t>
                      </a:r>
                      <a:endParaRPr lang="en-US" sz="1400" dirty="0"/>
                    </a:p>
                  </a:txBody>
                  <a:tcPr/>
                </a:tc>
                <a:tc>
                  <a:txBody>
                    <a:bodyPr/>
                    <a:lstStyle/>
                    <a:p>
                      <a:r>
                        <a:rPr lang="en-US" sz="1400" dirty="0" smtClean="0"/>
                        <a:t>Registration</a:t>
                      </a:r>
                      <a:endParaRPr lang="en-US" sz="1400" dirty="0"/>
                    </a:p>
                  </a:txBody>
                  <a:tcPr/>
                </a:tc>
                <a:tc>
                  <a:txBody>
                    <a:bodyPr/>
                    <a:lstStyle/>
                    <a:p>
                      <a:endParaRPr lang="en-US" sz="1400" dirty="0"/>
                    </a:p>
                  </a:txBody>
                  <a:tcPr/>
                </a:tc>
              </a:tr>
              <a:tr h="327178">
                <a:tc>
                  <a:txBody>
                    <a:bodyPr/>
                    <a:lstStyle/>
                    <a:p>
                      <a:r>
                        <a:rPr lang="en-US" sz="1400" dirty="0" smtClean="0"/>
                        <a:t>9:00 – 9:30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Welcome</a:t>
                      </a:r>
                      <a:r>
                        <a:rPr lang="en-US" sz="1400" baseline="0" dirty="0" smtClean="0"/>
                        <a:t> and opening</a:t>
                      </a:r>
                      <a:endParaRPr lang="en-US" sz="1400" b="0"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Plenary</a:t>
                      </a:r>
                      <a:endParaRPr lang="en-US" sz="1400" b="0" dirty="0" smtClean="0"/>
                    </a:p>
                  </a:txBody>
                  <a:tcPr/>
                </a:tc>
              </a:tr>
              <a:tr h="719792">
                <a:tc>
                  <a:txBody>
                    <a:bodyPr/>
                    <a:lstStyle/>
                    <a:p>
                      <a:r>
                        <a:rPr lang="en-US" sz="1400" dirty="0" smtClean="0"/>
                        <a:t>9:30</a:t>
                      </a:r>
                      <a:r>
                        <a:rPr lang="en-US" sz="1400" baseline="0" dirty="0" smtClean="0"/>
                        <a:t> – 11:00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Introduction to RMNCAH Programme Review process and steps: Discussion and questions</a:t>
                      </a:r>
                      <a:endParaRPr lang="en-US" sz="1400" b="0" dirty="0" smtClean="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Plenary</a:t>
                      </a:r>
                      <a:endParaRPr lang="en-US" sz="1400" b="0" dirty="0" smtClean="0"/>
                    </a:p>
                  </a:txBody>
                  <a:tcPr/>
                </a:tc>
              </a:tr>
              <a:tr h="327179">
                <a:tc>
                  <a:txBody>
                    <a:bodyPr/>
                    <a:lstStyle/>
                    <a:p>
                      <a:r>
                        <a:rPr lang="en-US" sz="1400" dirty="0" smtClean="0"/>
                        <a:t>11:00 – 11:30</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751338">
                <a:tc>
                  <a:txBody>
                    <a:bodyPr/>
                    <a:lstStyle/>
                    <a:p>
                      <a:r>
                        <a:rPr lang="en-US" sz="1400" dirty="0" smtClean="0"/>
                        <a:t>11:30 – 12:00</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mn-lt"/>
                          <a:ea typeface="+mn-ea"/>
                          <a:cs typeface="+mn-cs"/>
                        </a:rPr>
                        <a:t>Introduction of Step 1a: </a:t>
                      </a:r>
                      <a:r>
                        <a:rPr lang="en-US" sz="1400" b="0" kern="1200" dirty="0" smtClean="0">
                          <a:solidFill>
                            <a:schemeClr val="tx1"/>
                          </a:solidFill>
                          <a:effectLst/>
                          <a:latin typeface="+mn-lt"/>
                          <a:ea typeface="+mn-ea"/>
                          <a:cs typeface="+mn-cs"/>
                        </a:rPr>
                        <a:t>What are the goals, objectives, targets and baselines?</a:t>
                      </a:r>
                      <a:endParaRPr kumimoji="0" lang="en-US" sz="1400" b="0" i="0" u="none" strike="noStrike" kern="1200" cap="none" spc="0" normalizeH="0" baseline="0" noProof="0" dirty="0" smtClean="0">
                        <a:ln>
                          <a:noFill/>
                        </a:ln>
                        <a:solidFill>
                          <a:schemeClr val="tx1"/>
                        </a:solidFill>
                        <a:effectLst/>
                        <a:uLnTx/>
                        <a:uFillTx/>
                        <a:latin typeface="+mn-lt"/>
                        <a:ea typeface="+mn-ea"/>
                        <a:cs typeface="+mn-cs"/>
                      </a:endParaRPr>
                    </a:p>
                  </a:txBody>
                  <a:tcPr/>
                </a:tc>
                <a:tc>
                  <a:txBody>
                    <a:bodyPr/>
                    <a:lstStyle/>
                    <a:p>
                      <a:r>
                        <a:rPr lang="en-US" sz="1400" dirty="0" smtClean="0"/>
                        <a:t>Plenary</a:t>
                      </a:r>
                      <a:endParaRPr lang="en-US" sz="1400" dirty="0"/>
                    </a:p>
                  </a:txBody>
                  <a:tcPr/>
                </a:tc>
              </a:tr>
              <a:tr h="564302">
                <a:tc>
                  <a:txBody>
                    <a:bodyPr/>
                    <a:lstStyle/>
                    <a:p>
                      <a:r>
                        <a:rPr lang="en-US" sz="1400" dirty="0" smtClean="0"/>
                        <a:t>12:00 –</a:t>
                      </a:r>
                      <a:r>
                        <a:rPr lang="en-US" sz="1400" baseline="0" dirty="0" smtClean="0"/>
                        <a:t> 13:00 </a:t>
                      </a:r>
                      <a:endParaRPr lang="en-US" sz="1400" dirty="0"/>
                    </a:p>
                  </a:txBody>
                  <a:tcPr/>
                </a:tc>
                <a:tc>
                  <a:txBody>
                    <a:bodyPr/>
                    <a:lstStyle/>
                    <a:p>
                      <a:r>
                        <a:rPr kumimoji="0" lang="en-US" sz="1400" b="0" i="0" u="none" strike="noStrike" kern="1200" cap="none" spc="0" normalizeH="0" baseline="0" noProof="0" dirty="0" smtClean="0">
                          <a:ln>
                            <a:noFill/>
                          </a:ln>
                          <a:solidFill>
                            <a:prstClr val="black"/>
                          </a:solidFill>
                          <a:effectLst/>
                          <a:uLnTx/>
                          <a:uFillTx/>
                          <a:latin typeface="+mn-lt"/>
                          <a:ea typeface="+mn-ea"/>
                          <a:cs typeface="+mn-cs"/>
                        </a:rPr>
                        <a:t>Step 1a: Review goals, objectives, </a:t>
                      </a:r>
                      <a:r>
                        <a:rPr kumimoji="0" lang="en-US" sz="1400" b="0" i="0" u="none" strike="noStrike" kern="1200" cap="none" spc="0" normalizeH="0" baseline="0" noProof="0" dirty="0" smtClean="0">
                          <a:ln>
                            <a:noFill/>
                          </a:ln>
                          <a:solidFill>
                            <a:schemeClr val="tx1"/>
                          </a:solidFill>
                          <a:effectLst/>
                          <a:uLnTx/>
                          <a:uFillTx/>
                          <a:latin typeface="+mn-lt"/>
                          <a:ea typeface="+mn-ea"/>
                          <a:cs typeface="+mn-cs"/>
                        </a:rPr>
                        <a:t>targets and baselines </a:t>
                      </a:r>
                      <a:r>
                        <a:rPr kumimoji="0" lang="en-US" sz="1400" b="0" i="0" u="none" strike="noStrike" kern="1200" cap="none" spc="0" normalizeH="0" baseline="0" noProof="0" dirty="0" smtClean="0">
                          <a:ln>
                            <a:noFill/>
                          </a:ln>
                          <a:solidFill>
                            <a:prstClr val="black"/>
                          </a:solidFill>
                          <a:effectLst/>
                          <a:uLnTx/>
                          <a:uFillTx/>
                          <a:latin typeface="+mn-lt"/>
                          <a:ea typeface="+mn-ea"/>
                          <a:cs typeface="+mn-cs"/>
                        </a:rPr>
                        <a:t>to identify the most critical needs of women, children, and adolescents</a:t>
                      </a:r>
                      <a:endParaRPr lang="en-US" sz="1400" dirty="0"/>
                    </a:p>
                  </a:txBody>
                  <a:tcPr/>
                </a:tc>
                <a:tc>
                  <a:txBody>
                    <a:bodyPr/>
                    <a:lstStyle/>
                    <a:p>
                      <a:r>
                        <a:rPr lang="en-US" sz="1400" dirty="0" smtClean="0"/>
                        <a:t>Group</a:t>
                      </a:r>
                      <a:r>
                        <a:rPr lang="en-US" sz="1400" baseline="0" dirty="0" smtClean="0"/>
                        <a:t> work</a:t>
                      </a:r>
                      <a:endParaRPr lang="en-US" sz="1400" dirty="0"/>
                    </a:p>
                  </a:txBody>
                  <a:tcPr/>
                </a:tc>
              </a:tr>
              <a:tr h="348990">
                <a:tc>
                  <a:txBody>
                    <a:bodyPr/>
                    <a:lstStyle/>
                    <a:p>
                      <a:r>
                        <a:rPr lang="en-US" sz="1400" dirty="0" smtClean="0"/>
                        <a:t>13:00– 14:00</a:t>
                      </a:r>
                      <a:r>
                        <a:rPr lang="en-US" sz="1400" baseline="0" dirty="0" smtClean="0"/>
                        <a:t> </a:t>
                      </a:r>
                      <a:endParaRPr lang="en-US" sz="1400"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smtClean="0"/>
                        <a:t>Lunch</a:t>
                      </a:r>
                      <a:endParaRPr lang="en-US" sz="1400" dirty="0"/>
                    </a:p>
                  </a:txBody>
                  <a:tcPr/>
                </a:tc>
                <a:tc>
                  <a:txBody>
                    <a:bodyPr/>
                    <a:lstStyle/>
                    <a:p>
                      <a:endParaRPr lang="en-US" sz="1400" dirty="0"/>
                    </a:p>
                  </a:txBody>
                  <a:tcPr/>
                </a:tc>
              </a:tr>
              <a:tr h="321421">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14:00 – 14:30</a:t>
                      </a:r>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Step 1a group</a:t>
                      </a:r>
                      <a:r>
                        <a:rPr lang="en-US" sz="1400" baseline="0" dirty="0" smtClean="0"/>
                        <a:t> work continued</a:t>
                      </a:r>
                      <a:endParaRPr lang="en-US" sz="1400" dirty="0" smtClean="0"/>
                    </a:p>
                  </a:txBody>
                  <a:tcPr/>
                </a:tc>
                <a:tc>
                  <a:txBody>
                    <a:bodyPr/>
                    <a:lstStyle/>
                    <a:p>
                      <a:pPr marL="0" marR="0" lvl="0" indent="0" algn="l" defTabSz="385763" rtl="0" eaLnBrk="1" fontAlgn="auto" latinLnBrk="0" hangingPunct="1">
                        <a:lnSpc>
                          <a:spcPct val="100000"/>
                        </a:lnSpc>
                        <a:spcBef>
                          <a:spcPts val="0"/>
                        </a:spcBef>
                        <a:spcAft>
                          <a:spcPts val="0"/>
                        </a:spcAft>
                        <a:buClrTx/>
                        <a:buSzTx/>
                        <a:buFontTx/>
                        <a:buNone/>
                        <a:tabLst/>
                        <a:defRPr/>
                      </a:pPr>
                      <a:r>
                        <a:rPr lang="en-US" sz="1400" dirty="0" smtClean="0"/>
                        <a:t>Group work</a:t>
                      </a:r>
                    </a:p>
                  </a:txBody>
                  <a:tcPr/>
                </a:tc>
              </a:tr>
              <a:tr h="346364">
                <a:tc>
                  <a:txBody>
                    <a:bodyPr/>
                    <a:lstStyle/>
                    <a:p>
                      <a:r>
                        <a:rPr lang="en-US" sz="1400" dirty="0" smtClean="0"/>
                        <a:t>14:30 – 15:30</a:t>
                      </a:r>
                    </a:p>
                  </a:txBody>
                  <a:tcPr/>
                </a:tc>
                <a:tc>
                  <a:txBody>
                    <a:bodyPr/>
                    <a:lstStyle/>
                    <a:p>
                      <a:r>
                        <a:rPr lang="en-US" sz="1400" dirty="0" smtClean="0"/>
                        <a:t>Presentations on group</a:t>
                      </a:r>
                      <a:r>
                        <a:rPr lang="en-US" sz="1400" baseline="0" dirty="0" smtClean="0"/>
                        <a:t> work findings</a:t>
                      </a:r>
                      <a:endParaRPr lang="en-US" sz="1400" dirty="0"/>
                    </a:p>
                  </a:txBody>
                  <a:tcPr/>
                </a:tc>
                <a:tc>
                  <a:txBody>
                    <a:bodyPr/>
                    <a:lstStyle/>
                    <a:p>
                      <a:r>
                        <a:rPr lang="en-US" sz="1400" dirty="0" smtClean="0"/>
                        <a:t>Plenary</a:t>
                      </a:r>
                      <a:endParaRPr lang="en-US" sz="1400" dirty="0"/>
                    </a:p>
                  </a:txBody>
                  <a:tcPr/>
                </a:tc>
              </a:tr>
              <a:tr h="308482">
                <a:tc>
                  <a:txBody>
                    <a:bodyPr/>
                    <a:lstStyle/>
                    <a:p>
                      <a:r>
                        <a:rPr lang="en-US" sz="1400" dirty="0" smtClean="0"/>
                        <a:t>15:30 – 16:00 </a:t>
                      </a:r>
                      <a:endParaRPr lang="en-US" sz="1400" dirty="0"/>
                    </a:p>
                  </a:txBody>
                  <a:tcPr/>
                </a:tc>
                <a:tc>
                  <a:txBody>
                    <a:bodyPr/>
                    <a:lstStyle/>
                    <a:p>
                      <a:r>
                        <a:rPr lang="en-US" sz="1400" dirty="0" smtClean="0"/>
                        <a:t>Break</a:t>
                      </a:r>
                      <a:endParaRPr lang="en-US" sz="1400" dirty="0"/>
                    </a:p>
                  </a:txBody>
                  <a:tcPr/>
                </a:tc>
                <a:tc>
                  <a:txBody>
                    <a:bodyPr/>
                    <a:lstStyle/>
                    <a:p>
                      <a:endParaRPr lang="en-US" sz="1400" dirty="0"/>
                    </a:p>
                  </a:txBody>
                  <a:tcPr/>
                </a:tc>
              </a:tr>
              <a:tr h="481414">
                <a:tc>
                  <a:txBody>
                    <a:bodyPr/>
                    <a:lstStyle/>
                    <a:p>
                      <a:r>
                        <a:rPr lang="en-US" sz="1400" dirty="0" smtClean="0"/>
                        <a:t>16:00</a:t>
                      </a:r>
                      <a:r>
                        <a:rPr lang="en-US" sz="1400" baseline="0" dirty="0" smtClean="0"/>
                        <a:t> – 17:00</a:t>
                      </a:r>
                      <a:endParaRPr lang="en-US" sz="1400" dirty="0"/>
                    </a:p>
                  </a:txBody>
                  <a:tcPr/>
                </a:tc>
                <a:tc>
                  <a:txBody>
                    <a:bodyPr/>
                    <a:lstStyle/>
                    <a:p>
                      <a:r>
                        <a:rPr lang="en-US" sz="1400" dirty="0" smtClean="0"/>
                        <a:t>Discussion and questions on presentations and plan for the rest of the Programme Review</a:t>
                      </a:r>
                      <a:endParaRPr lang="en-US" sz="1400" dirty="0"/>
                    </a:p>
                  </a:txBody>
                  <a:tcPr/>
                </a:tc>
                <a:tc>
                  <a:txBody>
                    <a:bodyPr/>
                    <a:lstStyle/>
                    <a:p>
                      <a:r>
                        <a:rPr lang="en-US" sz="1400" dirty="0" smtClean="0"/>
                        <a:t>Plenary</a:t>
                      </a:r>
                      <a:endParaRPr lang="en-US" sz="1400" dirty="0"/>
                    </a:p>
                  </a:txBody>
                  <a:tcPr/>
                </a:tc>
              </a:tr>
              <a:tr h="308482">
                <a:tc>
                  <a:txBody>
                    <a:bodyPr/>
                    <a:lstStyle/>
                    <a:p>
                      <a:r>
                        <a:rPr lang="en-US" sz="1400" dirty="0" smtClean="0"/>
                        <a:t>17:00 – 18:00</a:t>
                      </a:r>
                      <a:endParaRPr lang="en-US" sz="1400" dirty="0"/>
                    </a:p>
                  </a:txBody>
                  <a:tcPr/>
                </a:tc>
                <a:tc>
                  <a:txBody>
                    <a:bodyPr/>
                    <a:lstStyle/>
                    <a:p>
                      <a:r>
                        <a:rPr lang="en-US" sz="1400" dirty="0" smtClean="0"/>
                        <a:t>Facilitators’ meeting</a:t>
                      </a:r>
                      <a:endParaRPr lang="en-US" sz="1400" dirty="0"/>
                    </a:p>
                  </a:txBody>
                  <a:tcPr/>
                </a:tc>
                <a:tc>
                  <a:txBody>
                    <a:bodyPr/>
                    <a:lstStyle/>
                    <a:p>
                      <a:endParaRPr lang="en-US" sz="1400" dirty="0"/>
                    </a:p>
                  </a:txBody>
                  <a:tcPr/>
                </a:tc>
              </a:tr>
            </a:tbl>
          </a:graphicData>
        </a:graphic>
      </p:graphicFrame>
      <p:sp>
        <p:nvSpPr>
          <p:cNvPr id="9" name="Title 1"/>
          <p:cNvSpPr txBox="1">
            <a:spLocks/>
          </p:cNvSpPr>
          <p:nvPr>
            <p:custDataLst>
              <p:tags r:id="rId4"/>
            </p:custDataLst>
          </p:nvPr>
        </p:nvSpPr>
        <p:spPr bwMode="auto">
          <a:xfrm>
            <a:off x="533110" y="1163058"/>
            <a:ext cx="5696240" cy="215444"/>
          </a:xfrm>
          <a:prstGeom prst="rect">
            <a:avLst/>
          </a:prstGeom>
          <a:solidFill>
            <a:schemeClr val="accent5"/>
          </a:solidFill>
          <a:ln>
            <a:noFill/>
          </a:ln>
          <a:effectLs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defTabSz="914400" fontAlgn="auto">
              <a:spcBef>
                <a:spcPts val="0"/>
              </a:spcBef>
              <a:spcAft>
                <a:spcPts val="0"/>
              </a:spcAft>
              <a:tabLst/>
            </a:pPr>
            <a:r>
              <a:rPr lang="en-US" sz="1400" dirty="0" smtClean="0">
                <a:solidFill>
                  <a:prstClr val="white"/>
                </a:solidFill>
                <a:latin typeface="Calibri" panose="020F0502020204030204"/>
              </a:rPr>
              <a:t>  Day 1</a:t>
            </a:r>
            <a:endParaRPr lang="en-US" sz="1400" dirty="0">
              <a:solidFill>
                <a:prstClr val="white"/>
              </a:solidFill>
              <a:latin typeface="Calibri" panose="020F0502020204030204"/>
            </a:endParaRPr>
          </a:p>
        </p:txBody>
      </p:sp>
    </p:spTree>
    <p:extLst>
      <p:ext uri="{BB962C8B-B14F-4D97-AF65-F5344CB8AC3E}">
        <p14:creationId xmlns:p14="http://schemas.microsoft.com/office/powerpoint/2010/main" val="42664991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XXg8mus2r0mltgXC3LH7kg"/>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2.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E3gSa2jnzUafSEX39NXnhQ"/>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KdZkZuRo4kO5KlulchSHL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T5akIzcPUqsxHxJ.vv0U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48.xml><?xml version="1.0" encoding="utf-8"?>
<p:tagLst xmlns:a="http://schemas.openxmlformats.org/drawingml/2006/main" xmlns:r="http://schemas.openxmlformats.org/officeDocument/2006/relationships" xmlns:p="http://schemas.openxmlformats.org/presentationml/2006/main">
  <p:tag name="NAME" val="SingleBoatShape"/>
</p:tagLst>
</file>

<file path=ppt/tags/tag49.xml><?xml version="1.0" encoding="utf-8"?>
<p:tagLst xmlns:a="http://schemas.openxmlformats.org/drawingml/2006/main" xmlns:r="http://schemas.openxmlformats.org/officeDocument/2006/relationships" xmlns:p="http://schemas.openxmlformats.org/presentationml/2006/main">
  <p:tag name="NAME" val="SingleBoatShap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50.xml><?xml version="1.0" encoding="utf-8"?>
<p:tagLst xmlns:a="http://schemas.openxmlformats.org/drawingml/2006/main" xmlns:r="http://schemas.openxmlformats.org/officeDocument/2006/relationships" xmlns:p="http://schemas.openxmlformats.org/presentationml/2006/main">
  <p:tag name="NAME" val="SingleBoatShape"/>
</p:tagLst>
</file>

<file path=ppt/tags/tag51.xml><?xml version="1.0" encoding="utf-8"?>
<p:tagLst xmlns:a="http://schemas.openxmlformats.org/drawingml/2006/main" xmlns:r="http://schemas.openxmlformats.org/officeDocument/2006/relationships" xmlns:p="http://schemas.openxmlformats.org/presentationml/2006/main">
  <p:tag name="NAME" val="SingleBoatShap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4.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2BHtNp3OtU2VOEVCUla_K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73.xml><?xml version="1.0" encoding="utf-8"?>
<p:tagLst xmlns:a="http://schemas.openxmlformats.org/drawingml/2006/main" xmlns:r="http://schemas.openxmlformats.org/officeDocument/2006/relationships" xmlns:p="http://schemas.openxmlformats.org/presentationml/2006/main">
  <p:tag name="NAME" val="SingleBoatShape"/>
</p:tagLst>
</file>

<file path=ppt/tags/tag74.xml><?xml version="1.0" encoding="utf-8"?>
<p:tagLst xmlns:a="http://schemas.openxmlformats.org/drawingml/2006/main" xmlns:r="http://schemas.openxmlformats.org/officeDocument/2006/relationships" xmlns:p="http://schemas.openxmlformats.org/presentationml/2006/main">
  <p:tag name="NAME" val="SingleBoatShap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C1vyggAHaES9dt9mNEpkeA"/>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heme/theme1.xml><?xml version="1.0" encoding="utf-8"?>
<a:theme xmlns:a="http://schemas.openxmlformats.org/drawingml/2006/main" name="Standard width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width theme" id="{C0D7A7B0-080B-4431-9241-ECDB2EF0FCE3}" vid="{710375A3-23AC-475D-A19C-6DABC6894D13}"/>
    </a:ext>
  </a:extLst>
</a:theme>
</file>

<file path=ppt/theme/theme2.xml><?xml version="1.0" encoding="utf-8"?>
<a:theme xmlns:a="http://schemas.openxmlformats.org/drawingml/2006/main" name="2_Blank">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Standard width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width theme" id="{C0D7A7B0-080B-4431-9241-ECDB2EF0FCE3}" vid="{710375A3-23AC-475D-A19C-6DABC6894D13}"/>
    </a:ext>
  </a:extLst>
</a:theme>
</file>

<file path=ppt/theme/theme4.xml><?xml version="1.0" encoding="utf-8"?>
<a:theme xmlns:a="http://schemas.openxmlformats.org/drawingml/2006/main" name="4_Standard width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width theme" id="{C0D7A7B0-080B-4431-9241-ECDB2EF0FCE3}" vid="{710375A3-23AC-475D-A19C-6DABC6894D13}"/>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22380</TotalTime>
  <Words>6320</Words>
  <Application>Microsoft Office PowerPoint</Application>
  <PresentationFormat>On-screen Show (4:3)</PresentationFormat>
  <Paragraphs>622</Paragraphs>
  <Slides>24</Slides>
  <Notes>16</Notes>
  <HiddenSlides>0</HiddenSlides>
  <MMClips>0</MMClips>
  <ScaleCrop>false</ScaleCrop>
  <HeadingPairs>
    <vt:vector size="8" baseType="variant">
      <vt:variant>
        <vt:lpstr>Fonts Used</vt:lpstr>
      </vt:variant>
      <vt:variant>
        <vt:i4>9</vt:i4>
      </vt:variant>
      <vt:variant>
        <vt:lpstr>Theme</vt:lpstr>
      </vt:variant>
      <vt:variant>
        <vt:i4>4</vt:i4>
      </vt:variant>
      <vt:variant>
        <vt:lpstr>Embedded OLE Servers</vt:lpstr>
      </vt:variant>
      <vt:variant>
        <vt:i4>1</vt:i4>
      </vt:variant>
      <vt:variant>
        <vt:lpstr>Slide Titles</vt:lpstr>
      </vt:variant>
      <vt:variant>
        <vt:i4>24</vt:i4>
      </vt:variant>
    </vt:vector>
  </HeadingPairs>
  <TitlesOfParts>
    <vt:vector size="38" baseType="lpstr">
      <vt:lpstr>Arial Unicode MS</vt:lpstr>
      <vt:lpstr>ＭＳ Ｐゴシック</vt:lpstr>
      <vt:lpstr>Arial</vt:lpstr>
      <vt:lpstr>Calibri</vt:lpstr>
      <vt:lpstr>Calibri Light</vt:lpstr>
      <vt:lpstr>Tahoma</vt:lpstr>
      <vt:lpstr>Times New Roman</vt:lpstr>
      <vt:lpstr>Trebuchet MS</vt:lpstr>
      <vt:lpstr>Wingdings</vt:lpstr>
      <vt:lpstr>Standard width theme</vt:lpstr>
      <vt:lpstr>2_Blank</vt:lpstr>
      <vt:lpstr>2_Standard width theme</vt:lpstr>
      <vt:lpstr>4_Standard width theme</vt:lpstr>
      <vt:lpstr>think-cell Slide</vt:lpstr>
      <vt:lpstr>0</vt:lpstr>
      <vt:lpstr>PowerPoint Presentation</vt:lpstr>
      <vt:lpstr>PowerPoint Presentation</vt:lpstr>
      <vt:lpstr>PowerPoint Presentation</vt:lpstr>
      <vt:lpstr>PowerPoint Presentation</vt:lpstr>
      <vt:lpstr>PowerPoint Presentation</vt:lpstr>
      <vt:lpstr>PowerPoint Presentation</vt:lpstr>
      <vt:lpstr>Figure 1. RMNCAH Programme Review Workshop: Key steps</vt:lpstr>
      <vt:lpstr>PowerPoint Presentation</vt:lpstr>
      <vt:lpstr>PowerPoint Presentation</vt:lpstr>
      <vt:lpstr>PowerPoint Presentation</vt:lpstr>
      <vt:lpstr>PowerPoint Presentation</vt:lpstr>
      <vt:lpstr>PowerPoint Presentation</vt:lpstr>
      <vt:lpstr>Figure 2. Suggested group assignments for Programme Review Workshop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dc:title>
  <dc:creator>Elizabeth Katwan</dc:creator>
  <cp:lastModifiedBy>ekatwan</cp:lastModifiedBy>
  <cp:revision>190</cp:revision>
  <dcterms:created xsi:type="dcterms:W3CDTF">2017-05-22T12:18:41Z</dcterms:created>
  <dcterms:modified xsi:type="dcterms:W3CDTF">2017-12-07T18:21:36Z</dcterms:modified>
</cp:coreProperties>
</file>